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78" r:id="rId5"/>
    <p:sldId id="257" r:id="rId6"/>
    <p:sldId id="283" r:id="rId7"/>
    <p:sldId id="284" r:id="rId8"/>
    <p:sldId id="296" r:id="rId9"/>
    <p:sldId id="285" r:id="rId10"/>
    <p:sldId id="291" r:id="rId11"/>
    <p:sldId id="292" r:id="rId12"/>
    <p:sldId id="286" r:id="rId13"/>
    <p:sldId id="293" r:id="rId14"/>
    <p:sldId id="290" r:id="rId15"/>
    <p:sldId id="294" r:id="rId16"/>
    <p:sldId id="288" r:id="rId17"/>
    <p:sldId id="289"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7238D9-3F0C-8C76-FD15-659A01A13929}" name="Sokoloski, Leo" initials="SL" userId="S::lsokoloski@commonwealthu.edu::99bbd9fe-6bc0-446b-8323-0ac1f478618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102B"/>
    <a:srgbClr val="8D0034"/>
    <a:srgbClr val="690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21" autoAdjust="0"/>
    <p:restoredTop sz="96416" autoAdjust="0"/>
  </p:normalViewPr>
  <p:slideViewPr>
    <p:cSldViewPr snapToGrid="0">
      <p:cViewPr varScale="1">
        <p:scale>
          <a:sx n="52" d="100"/>
          <a:sy n="52" d="100"/>
        </p:scale>
        <p:origin x="114"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D0F668-887D-41FE-B86E-41E78E5A4A5E}" type="datetimeFigureOut">
              <a:t>10/23/2023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586DF-71F1-449A-B100-2795E4828BA2}" type="slidenum">
              <a:t>‹#›</a:t>
            </a:fld>
            <a:endParaRPr lang="en-US" dirty="0"/>
          </a:p>
        </p:txBody>
      </p:sp>
    </p:spTree>
    <p:extLst>
      <p:ext uri="{BB962C8B-B14F-4D97-AF65-F5344CB8AC3E}">
        <p14:creationId xmlns:p14="http://schemas.microsoft.com/office/powerpoint/2010/main" val="2512045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C311F1-B1A7-4811-8F14-CA9DF941D006}" type="slidenum">
              <a:rPr lang="en-US" smtClean="0"/>
              <a:t>1</a:t>
            </a:fld>
            <a:endParaRPr lang="en-US" dirty="0"/>
          </a:p>
        </p:txBody>
      </p:sp>
    </p:spTree>
    <p:extLst>
      <p:ext uri="{BB962C8B-B14F-4D97-AF65-F5344CB8AC3E}">
        <p14:creationId xmlns:p14="http://schemas.microsoft.com/office/powerpoint/2010/main" val="1758037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6586DF-71F1-449A-B100-2795E4828B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351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6586DF-71F1-449A-B100-2795E4828BA2}" type="slidenum">
              <a:rPr lang="en-US" smtClean="0"/>
              <a:t>11</a:t>
            </a:fld>
            <a:endParaRPr lang="en-US" dirty="0"/>
          </a:p>
        </p:txBody>
      </p:sp>
    </p:spTree>
    <p:extLst>
      <p:ext uri="{BB962C8B-B14F-4D97-AF65-F5344CB8AC3E}">
        <p14:creationId xmlns:p14="http://schemas.microsoft.com/office/powerpoint/2010/main" val="2819128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6586DF-71F1-449A-B100-2795E4828B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693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6586DF-71F1-449A-B100-2795E4828BA2}" type="slidenum">
              <a:rPr lang="en-US" smtClean="0"/>
              <a:t>13</a:t>
            </a:fld>
            <a:endParaRPr lang="en-US" dirty="0"/>
          </a:p>
        </p:txBody>
      </p:sp>
    </p:spTree>
    <p:extLst>
      <p:ext uri="{BB962C8B-B14F-4D97-AF65-F5344CB8AC3E}">
        <p14:creationId xmlns:p14="http://schemas.microsoft.com/office/powerpoint/2010/main" val="1004298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6586DF-71F1-449A-B100-2795E4828BA2}" type="slidenum">
              <a:rPr lang="en-US" smtClean="0"/>
              <a:t>14</a:t>
            </a:fld>
            <a:endParaRPr lang="en-US" dirty="0"/>
          </a:p>
        </p:txBody>
      </p:sp>
    </p:spTree>
    <p:extLst>
      <p:ext uri="{BB962C8B-B14F-4D97-AF65-F5344CB8AC3E}">
        <p14:creationId xmlns:p14="http://schemas.microsoft.com/office/powerpoint/2010/main" val="4198023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C311F1-B1A7-4811-8F14-CA9DF941D006}" type="slidenum">
              <a:rPr lang="en-US" smtClean="0"/>
              <a:t>15</a:t>
            </a:fld>
            <a:endParaRPr lang="en-US" dirty="0"/>
          </a:p>
        </p:txBody>
      </p:sp>
    </p:spTree>
    <p:extLst>
      <p:ext uri="{BB962C8B-B14F-4D97-AF65-F5344CB8AC3E}">
        <p14:creationId xmlns:p14="http://schemas.microsoft.com/office/powerpoint/2010/main" val="1992420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6586DF-71F1-449A-B100-2795E4828BA2}" type="slidenum">
              <a:rPr lang="en-US" smtClean="0"/>
              <a:t>2</a:t>
            </a:fld>
            <a:endParaRPr lang="en-US" dirty="0"/>
          </a:p>
        </p:txBody>
      </p:sp>
    </p:spTree>
    <p:extLst>
      <p:ext uri="{BB962C8B-B14F-4D97-AF65-F5344CB8AC3E}">
        <p14:creationId xmlns:p14="http://schemas.microsoft.com/office/powerpoint/2010/main" val="1515461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6586DF-71F1-449A-B100-2795E4828BA2}" type="slidenum">
              <a:rPr lang="en-US" smtClean="0"/>
              <a:t>3</a:t>
            </a:fld>
            <a:endParaRPr lang="en-US" dirty="0"/>
          </a:p>
        </p:txBody>
      </p:sp>
    </p:spTree>
    <p:extLst>
      <p:ext uri="{BB962C8B-B14F-4D97-AF65-F5344CB8AC3E}">
        <p14:creationId xmlns:p14="http://schemas.microsoft.com/office/powerpoint/2010/main" val="1089010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Suzy.  So, during our session last time and after we met, questions were raised about what folks should do with those general complaints and concerns that may be expressed by students, parents, faculty, staff, and public at </a:t>
            </a:r>
            <a:r>
              <a:rPr lang="en-US" dirty="0" err="1"/>
              <a:t>at</a:t>
            </a:r>
            <a:r>
              <a:rPr lang="en-US" dirty="0"/>
              <a:t> large across various offices on campus, especially those offices that are student- or public-facing and tend to draw in comments and complaints.  We did talk about making the complainant aware of the appropriate process so they can, if needed, file a formal complaint.  BUT, some of you asked Should we record them and if so how/where would we do that since we know a complaint may indicate the need for a change, but the individual frequently does not formalize the complaint. </a:t>
            </a:r>
          </a:p>
          <a:p>
            <a:endParaRPr lang="en-US" dirty="0"/>
          </a:p>
          <a:p>
            <a:r>
              <a:rPr lang="en-US" dirty="0"/>
              <a:t>Our core presenter group met and really identified that these questions illuminated the need for a process not addressed by the August 8 session or by any systematic process at CU, but should be.  There is a need, some of it relates to compliance with federal law and some relates to good practice, to have a process whereby faculty and staff document concerns expressed to them at the unit level by key constituencies, ensure those concerns are resolved, if necessary and possible most immediately, and /or referred as appropriate. We also want to make sure the any underlying causes for the complaint are addressed and, with periodic review those concerns, determine if trends exist that point to opportunities for improvement.</a:t>
            </a:r>
          </a:p>
          <a:p>
            <a:endParaRPr lang="en-US" dirty="0"/>
          </a:p>
          <a:p>
            <a:r>
              <a:rPr lang="en-US" dirty="0"/>
              <a:t>To document those concerns or complaints at the unit level, we ask that you use the CU Concern and Complaint form on the web (it does require SSO). </a:t>
            </a:r>
            <a:r>
              <a:rPr lang="en-US" dirty="0">
                <a:highlight>
                  <a:srgbClr val="FFFF00"/>
                </a:highlight>
              </a:rPr>
              <a:t>[DROP WEB SIT LINK IN CHAT] </a:t>
            </a:r>
            <a:r>
              <a:rPr lang="en-US" dirty="0"/>
              <a:t>The key points on this slide provide some direction but are also located in the introduction on the form . So I will move away from the slide deck and use the form for moment.</a:t>
            </a:r>
          </a:p>
          <a:p>
            <a:endParaRPr lang="en-US" dirty="0"/>
          </a:p>
          <a:p>
            <a:r>
              <a:rPr lang="en-US" dirty="0"/>
              <a:t>This form is for faculty and staff use only in those academic and administrative offices who receive concern / complaints – which quite frankly could be any of our offices.   As stated in the second paragraph, the complaints would be of general administrative concerns, operations, access to resources, etc.  - so an example may be one or more parents calling into admissions that insufficient signage and parking was available for open house, instructions for securing graduation tickets were unclear and I don’t know where to go, hours of operation for dining hall, student success center, recreation center, fill in blank begin too late or end too early, or when I call XYZ office, no one answers or responds to my voice message., or I went to the XYZ office during working hours. The doors were locked, and I couldn’t find anyone to help me.  They are contacting you with intentionality to lodge a complaint or voice a concern –   So it is not offhand comments or casual conversation - well it’s raining out and here was no parking in the lot closest to my 8 a.m. class this morning – what a bummer; how distressing. Not talking about that.</a:t>
            </a:r>
          </a:p>
          <a:p>
            <a:endParaRPr lang="en-US" dirty="0"/>
          </a:p>
          <a:p>
            <a:r>
              <a:rPr lang="en-US" dirty="0"/>
              <a:t>Want to be very clear – that if a concern is raised about a particular student that you record those kinds of concerns in CU Succeed and Jess Heid will address that here shortly.</a:t>
            </a:r>
          </a:p>
          <a:p>
            <a:endParaRPr lang="en-US" dirty="0"/>
          </a:p>
          <a:p>
            <a:r>
              <a:rPr lang="en-US" dirty="0"/>
              <a:t>The last full paragraph include a couple other pointers about (1) documenting multiple complaints of the same or similar nature in one entry and (2) not documenting those  that you know with assurance have already been filed in another process – there are links directly on the form to some of those processes</a:t>
            </a:r>
          </a:p>
          <a:p>
            <a:endParaRPr lang="en-US" dirty="0"/>
          </a:p>
          <a:p>
            <a:r>
              <a:rPr lang="en-US" dirty="0"/>
              <a:t>So if you scroll, you will see that the form requests general  background information from you the person completing the form (again this should be a faculty or staff member) and the incident.  and we encourage you to review these fields, ask questions, or provide clarification.  Then, provide more detailed information below about the complainant and others involved if appropriate, the concern itself, what if any action was taken including the description of that action.  You can include any supporting documentation (maybe an email received).  Email yourself and then hit submit.</a:t>
            </a:r>
          </a:p>
          <a:p>
            <a:endParaRPr lang="en-US" dirty="0"/>
          </a:p>
          <a:p>
            <a:r>
              <a:rPr lang="en-US" dirty="0"/>
              <a:t>If in doubt, please record the concern – if no action is needed that’s fine.  And, if you think this falls under another specific policy but are unsure, please feel free to reach out to the appropriate office.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 includes some contact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is here as a resource.  Turn it over to George.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B6586DF-71F1-449A-B100-2795E4828BA2}" type="slidenum">
              <a:rPr lang="en-US" smtClean="0"/>
              <a:t>4</a:t>
            </a:fld>
            <a:endParaRPr lang="en-US" dirty="0"/>
          </a:p>
        </p:txBody>
      </p:sp>
    </p:spTree>
    <p:extLst>
      <p:ext uri="{BB962C8B-B14F-4D97-AF65-F5344CB8AC3E}">
        <p14:creationId xmlns:p14="http://schemas.microsoft.com/office/powerpoint/2010/main" val="1610072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here as a resource.  Turn it over to George. </a:t>
            </a:r>
          </a:p>
        </p:txBody>
      </p:sp>
      <p:sp>
        <p:nvSpPr>
          <p:cNvPr id="4" name="Slide Number Placeholder 3"/>
          <p:cNvSpPr>
            <a:spLocks noGrp="1"/>
          </p:cNvSpPr>
          <p:nvPr>
            <p:ph type="sldNum" sz="quarter" idx="5"/>
          </p:nvPr>
        </p:nvSpPr>
        <p:spPr/>
        <p:txBody>
          <a:bodyPr/>
          <a:lstStyle/>
          <a:p>
            <a:fld id="{BB6586DF-71F1-449A-B100-2795E4828BA2}" type="slidenum">
              <a:rPr lang="en-US" smtClean="0"/>
              <a:t>5</a:t>
            </a:fld>
            <a:endParaRPr lang="en-US" dirty="0"/>
          </a:p>
        </p:txBody>
      </p:sp>
    </p:spTree>
    <p:extLst>
      <p:ext uri="{BB962C8B-B14F-4D97-AF65-F5344CB8AC3E}">
        <p14:creationId xmlns:p14="http://schemas.microsoft.com/office/powerpoint/2010/main" val="1501739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6586DF-71F1-449A-B100-2795E4828BA2}" type="slidenum">
              <a:rPr lang="en-US" smtClean="0"/>
              <a:t>6</a:t>
            </a:fld>
            <a:endParaRPr lang="en-US" dirty="0"/>
          </a:p>
        </p:txBody>
      </p:sp>
    </p:spTree>
    <p:extLst>
      <p:ext uri="{BB962C8B-B14F-4D97-AF65-F5344CB8AC3E}">
        <p14:creationId xmlns:p14="http://schemas.microsoft.com/office/powerpoint/2010/main" val="3853014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6586DF-71F1-449A-B100-2795E4828BA2}" type="slidenum">
              <a:rPr lang="en-US" smtClean="0"/>
              <a:t>7</a:t>
            </a:fld>
            <a:endParaRPr lang="en-US" dirty="0"/>
          </a:p>
        </p:txBody>
      </p:sp>
    </p:spTree>
    <p:extLst>
      <p:ext uri="{BB962C8B-B14F-4D97-AF65-F5344CB8AC3E}">
        <p14:creationId xmlns:p14="http://schemas.microsoft.com/office/powerpoint/2010/main" val="230381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6586DF-71F1-449A-B100-2795E4828BA2}" type="slidenum">
              <a:rPr lang="en-US" smtClean="0"/>
              <a:t>8</a:t>
            </a:fld>
            <a:endParaRPr lang="en-US" dirty="0"/>
          </a:p>
        </p:txBody>
      </p:sp>
    </p:spTree>
    <p:extLst>
      <p:ext uri="{BB962C8B-B14F-4D97-AF65-F5344CB8AC3E}">
        <p14:creationId xmlns:p14="http://schemas.microsoft.com/office/powerpoint/2010/main" val="3237772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6586DF-71F1-449A-B100-2795E4828BA2}" type="slidenum">
              <a:rPr lang="en-US" smtClean="0"/>
              <a:t>9</a:t>
            </a:fld>
            <a:endParaRPr lang="en-US" dirty="0"/>
          </a:p>
        </p:txBody>
      </p:sp>
    </p:spTree>
    <p:extLst>
      <p:ext uri="{BB962C8B-B14F-4D97-AF65-F5344CB8AC3E}">
        <p14:creationId xmlns:p14="http://schemas.microsoft.com/office/powerpoint/2010/main" val="17888971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rgbClr val="690030"/>
            </a:gs>
            <a:gs pos="50000">
              <a:srgbClr val="8D0034"/>
            </a:gs>
            <a:gs pos="100000">
              <a:srgbClr val="AF102B"/>
            </a:gs>
          </a:gsLst>
          <a:lin ang="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8BBE8-3E6E-DFBF-910F-BFC142AB69FF}"/>
              </a:ext>
            </a:extLst>
          </p:cNvPr>
          <p:cNvSpPr>
            <a:spLocks noGrp="1"/>
          </p:cNvSpPr>
          <p:nvPr>
            <p:ph type="ctrTitle"/>
          </p:nvPr>
        </p:nvSpPr>
        <p:spPr>
          <a:xfrm>
            <a:off x="1524000" y="1122363"/>
            <a:ext cx="9144000" cy="2387600"/>
          </a:xfrm>
        </p:spPr>
        <p:txBody>
          <a:bodyPr anchor="b"/>
          <a:lstStyle>
            <a:lvl1pPr algn="ctr">
              <a:defRPr sz="6000">
                <a:solidFill>
                  <a:schemeClr val="bg1"/>
                </a:solidFill>
                <a:latin typeface="Franklin Gothic Medium" panose="020B0603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0E5A1AC-699F-A2CE-7257-7D09A141C449}"/>
              </a:ext>
            </a:extLst>
          </p:cNvPr>
          <p:cNvSpPr>
            <a:spLocks noGrp="1"/>
          </p:cNvSpPr>
          <p:nvPr>
            <p:ph type="subTitle" idx="1"/>
          </p:nvPr>
        </p:nvSpPr>
        <p:spPr>
          <a:xfrm>
            <a:off x="1524000" y="3602038"/>
            <a:ext cx="9144000" cy="1113895"/>
          </a:xfrm>
        </p:spPr>
        <p:txBody>
          <a:bodyPr/>
          <a:lstStyle>
            <a:lvl1pPr marL="0" indent="0" algn="ctr">
              <a:buNone/>
              <a:defRPr sz="2400">
                <a:solidFill>
                  <a:srgbClr val="F3D03E"/>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BC5ED-D458-D6F6-57E2-0E345110F64B}"/>
              </a:ext>
            </a:extLst>
          </p:cNvPr>
          <p:cNvSpPr>
            <a:spLocks noGrp="1"/>
          </p:cNvSpPr>
          <p:nvPr>
            <p:ph type="dt" sz="half" idx="10"/>
          </p:nvPr>
        </p:nvSpPr>
        <p:spPr/>
        <p:txBody>
          <a:bodyPr/>
          <a:lstStyle/>
          <a:p>
            <a:fld id="{A690911B-69F9-3744-B7C9-EE3001597E97}" type="datetimeFigureOut">
              <a:rPr lang="en-US" smtClean="0"/>
              <a:t>10/23/2023</a:t>
            </a:fld>
            <a:endParaRPr lang="en-US" dirty="0"/>
          </a:p>
        </p:txBody>
      </p:sp>
      <p:sp>
        <p:nvSpPr>
          <p:cNvPr id="5" name="Footer Placeholder 4">
            <a:extLst>
              <a:ext uri="{FF2B5EF4-FFF2-40B4-BE49-F238E27FC236}">
                <a16:creationId xmlns:a16="http://schemas.microsoft.com/office/drawing/2014/main" id="{9308BBA3-F2F8-B078-1867-7D724B9429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A90CAA-B0AB-1C6E-AD04-FF51BF99AA78}"/>
              </a:ext>
            </a:extLst>
          </p:cNvPr>
          <p:cNvSpPr>
            <a:spLocks noGrp="1"/>
          </p:cNvSpPr>
          <p:nvPr>
            <p:ph type="sldNum" sz="quarter" idx="12"/>
          </p:nvPr>
        </p:nvSpPr>
        <p:spPr/>
        <p:txBody>
          <a:bodyPr/>
          <a:lstStyle/>
          <a:p>
            <a:fld id="{C7091C1E-E01A-454E-B6F5-F8A53A4B09A6}" type="slidenum">
              <a:rPr lang="en-US" smtClean="0"/>
              <a:t>‹#›</a:t>
            </a:fld>
            <a:endParaRPr lang="en-US" dirty="0"/>
          </a:p>
        </p:txBody>
      </p:sp>
      <p:pic>
        <p:nvPicPr>
          <p:cNvPr id="9" name="Picture 8">
            <a:extLst>
              <a:ext uri="{FF2B5EF4-FFF2-40B4-BE49-F238E27FC236}">
                <a16:creationId xmlns:a16="http://schemas.microsoft.com/office/drawing/2014/main" id="{4D6271F2-593A-42AC-AA15-A81F0A86F35E}"/>
              </a:ext>
            </a:extLst>
          </p:cNvPr>
          <p:cNvPicPr>
            <a:picLocks noChangeAspect="1"/>
          </p:cNvPicPr>
          <p:nvPr userDrawn="1"/>
        </p:nvPicPr>
        <p:blipFill>
          <a:blip r:embed="rId2"/>
          <a:stretch>
            <a:fillRect/>
          </a:stretch>
        </p:blipFill>
        <p:spPr>
          <a:xfrm>
            <a:off x="3171634" y="4942675"/>
            <a:ext cx="5848731" cy="1471732"/>
          </a:xfrm>
          <a:prstGeom prst="rect">
            <a:avLst/>
          </a:prstGeom>
        </p:spPr>
      </p:pic>
    </p:spTree>
    <p:extLst>
      <p:ext uri="{BB962C8B-B14F-4D97-AF65-F5344CB8AC3E}">
        <p14:creationId xmlns:p14="http://schemas.microsoft.com/office/powerpoint/2010/main" val="3923684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35DC7-1D57-A7B0-F257-F3E58E1921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8C29C1-DA6F-D5F6-39C4-B700FF89B5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85F5A6-3EF5-7D06-2888-78F32D9ED9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0510FA-FE56-7281-96AC-96598DEC2094}"/>
              </a:ext>
            </a:extLst>
          </p:cNvPr>
          <p:cNvSpPr>
            <a:spLocks noGrp="1"/>
          </p:cNvSpPr>
          <p:nvPr>
            <p:ph type="dt" sz="half" idx="10"/>
          </p:nvPr>
        </p:nvSpPr>
        <p:spPr/>
        <p:txBody>
          <a:bodyPr/>
          <a:lstStyle/>
          <a:p>
            <a:fld id="{A690911B-69F9-3744-B7C9-EE3001597E97}" type="datetimeFigureOut">
              <a:rPr lang="en-US" smtClean="0"/>
              <a:t>10/23/2023</a:t>
            </a:fld>
            <a:endParaRPr lang="en-US" dirty="0"/>
          </a:p>
        </p:txBody>
      </p:sp>
      <p:sp>
        <p:nvSpPr>
          <p:cNvPr id="6" name="Footer Placeholder 5">
            <a:extLst>
              <a:ext uri="{FF2B5EF4-FFF2-40B4-BE49-F238E27FC236}">
                <a16:creationId xmlns:a16="http://schemas.microsoft.com/office/drawing/2014/main" id="{47A40A69-147A-DA87-AB39-89CFED07BBF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94C419B-BF41-306B-0E5A-1102ECE1B252}"/>
              </a:ext>
            </a:extLst>
          </p:cNvPr>
          <p:cNvSpPr>
            <a:spLocks noGrp="1"/>
          </p:cNvSpPr>
          <p:nvPr>
            <p:ph type="sldNum" sz="quarter" idx="12"/>
          </p:nvPr>
        </p:nvSpPr>
        <p:spPr/>
        <p:txBody>
          <a:bodyPr/>
          <a:lstStyle/>
          <a:p>
            <a:fld id="{C7091C1E-E01A-454E-B6F5-F8A53A4B09A6}" type="slidenum">
              <a:rPr lang="en-US" smtClean="0"/>
              <a:t>‹#›</a:t>
            </a:fld>
            <a:endParaRPr lang="en-US" dirty="0"/>
          </a:p>
        </p:txBody>
      </p:sp>
      <p:pic>
        <p:nvPicPr>
          <p:cNvPr id="8" name="Picture 7">
            <a:extLst>
              <a:ext uri="{FF2B5EF4-FFF2-40B4-BE49-F238E27FC236}">
                <a16:creationId xmlns:a16="http://schemas.microsoft.com/office/drawing/2014/main" id="{838FA572-63AA-3BF2-8511-B3D897ECD52B}"/>
              </a:ext>
            </a:extLst>
          </p:cNvPr>
          <p:cNvPicPr>
            <a:picLocks noChangeAspect="1"/>
          </p:cNvPicPr>
          <p:nvPr userDrawn="1"/>
        </p:nvPicPr>
        <p:blipFill>
          <a:blip r:embed="rId2"/>
          <a:stretch>
            <a:fillRect/>
          </a:stretch>
        </p:blipFill>
        <p:spPr>
          <a:xfrm>
            <a:off x="578756" y="6395576"/>
            <a:ext cx="5582558" cy="302086"/>
          </a:xfrm>
          <a:prstGeom prst="rect">
            <a:avLst/>
          </a:prstGeom>
        </p:spPr>
      </p:pic>
    </p:spTree>
    <p:extLst>
      <p:ext uri="{BB962C8B-B14F-4D97-AF65-F5344CB8AC3E}">
        <p14:creationId xmlns:p14="http://schemas.microsoft.com/office/powerpoint/2010/main" val="2756357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5485-1461-9DDA-0B8D-DE97113E60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B6BE23-7EAA-B327-72A8-8578370FB3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BBDE65F-E1DD-981C-96F9-14C38CF57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6E6DDA-FF30-FF29-5B0F-35222B207246}"/>
              </a:ext>
            </a:extLst>
          </p:cNvPr>
          <p:cNvSpPr>
            <a:spLocks noGrp="1"/>
          </p:cNvSpPr>
          <p:nvPr>
            <p:ph type="dt" sz="half" idx="10"/>
          </p:nvPr>
        </p:nvSpPr>
        <p:spPr/>
        <p:txBody>
          <a:bodyPr/>
          <a:lstStyle/>
          <a:p>
            <a:fld id="{A690911B-69F9-3744-B7C9-EE3001597E97}" type="datetimeFigureOut">
              <a:rPr lang="en-US" smtClean="0"/>
              <a:t>10/23/2023</a:t>
            </a:fld>
            <a:endParaRPr lang="en-US" dirty="0"/>
          </a:p>
        </p:txBody>
      </p:sp>
      <p:sp>
        <p:nvSpPr>
          <p:cNvPr id="6" name="Footer Placeholder 5">
            <a:extLst>
              <a:ext uri="{FF2B5EF4-FFF2-40B4-BE49-F238E27FC236}">
                <a16:creationId xmlns:a16="http://schemas.microsoft.com/office/drawing/2014/main" id="{B52F8222-ADB6-2384-D5CA-A60AFD2FD13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FFE783-AE8C-CBD1-A9C6-ECDD121C999D}"/>
              </a:ext>
            </a:extLst>
          </p:cNvPr>
          <p:cNvSpPr>
            <a:spLocks noGrp="1"/>
          </p:cNvSpPr>
          <p:nvPr>
            <p:ph type="sldNum" sz="quarter" idx="12"/>
          </p:nvPr>
        </p:nvSpPr>
        <p:spPr/>
        <p:txBody>
          <a:bodyPr/>
          <a:lstStyle/>
          <a:p>
            <a:fld id="{C7091C1E-E01A-454E-B6F5-F8A53A4B09A6}" type="slidenum">
              <a:rPr lang="en-US" smtClean="0"/>
              <a:t>‹#›</a:t>
            </a:fld>
            <a:endParaRPr lang="en-US" dirty="0"/>
          </a:p>
        </p:txBody>
      </p:sp>
      <p:pic>
        <p:nvPicPr>
          <p:cNvPr id="8" name="Picture 7">
            <a:extLst>
              <a:ext uri="{FF2B5EF4-FFF2-40B4-BE49-F238E27FC236}">
                <a16:creationId xmlns:a16="http://schemas.microsoft.com/office/drawing/2014/main" id="{BB989CA4-DDF9-E469-03F1-92D700087C2D}"/>
              </a:ext>
            </a:extLst>
          </p:cNvPr>
          <p:cNvPicPr>
            <a:picLocks noChangeAspect="1"/>
          </p:cNvPicPr>
          <p:nvPr userDrawn="1"/>
        </p:nvPicPr>
        <p:blipFill>
          <a:blip r:embed="rId2"/>
          <a:stretch>
            <a:fillRect/>
          </a:stretch>
        </p:blipFill>
        <p:spPr>
          <a:xfrm>
            <a:off x="578756" y="6395576"/>
            <a:ext cx="5582558" cy="302086"/>
          </a:xfrm>
          <a:prstGeom prst="rect">
            <a:avLst/>
          </a:prstGeom>
        </p:spPr>
      </p:pic>
    </p:spTree>
    <p:extLst>
      <p:ext uri="{BB962C8B-B14F-4D97-AF65-F5344CB8AC3E}">
        <p14:creationId xmlns:p14="http://schemas.microsoft.com/office/powerpoint/2010/main" val="2732083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619273A1-AA11-E4D8-319A-88CB1AC0EA5D}"/>
              </a:ext>
            </a:extLst>
          </p:cNvPr>
          <p:cNvPicPr>
            <a:picLocks noChangeAspect="1"/>
          </p:cNvPicPr>
          <p:nvPr userDrawn="1"/>
        </p:nvPicPr>
        <p:blipFill>
          <a:blip r:embed="rId2"/>
          <a:stretch>
            <a:fillRect/>
          </a:stretch>
        </p:blipFill>
        <p:spPr>
          <a:xfrm>
            <a:off x="0" y="-31978"/>
            <a:ext cx="12192000" cy="1722666"/>
          </a:xfrm>
          <a:prstGeom prst="rect">
            <a:avLst/>
          </a:prstGeom>
        </p:spPr>
      </p:pic>
      <p:sp>
        <p:nvSpPr>
          <p:cNvPr id="2" name="Title 1">
            <a:extLst>
              <a:ext uri="{FF2B5EF4-FFF2-40B4-BE49-F238E27FC236}">
                <a16:creationId xmlns:a16="http://schemas.microsoft.com/office/drawing/2014/main" id="{E5BDC5C9-6C5C-56F9-2402-23594280CF9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358DC11D-01B0-3BA8-4211-27592467FB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AF518-BD5E-EBDD-ABC1-C6EE0B866F9C}"/>
              </a:ext>
            </a:extLst>
          </p:cNvPr>
          <p:cNvSpPr>
            <a:spLocks noGrp="1"/>
          </p:cNvSpPr>
          <p:nvPr>
            <p:ph type="dt" sz="half" idx="10"/>
          </p:nvPr>
        </p:nvSpPr>
        <p:spPr/>
        <p:txBody>
          <a:bodyPr/>
          <a:lstStyle/>
          <a:p>
            <a:fld id="{A690911B-69F9-3744-B7C9-EE3001597E97}" type="datetimeFigureOut">
              <a:rPr lang="en-US" smtClean="0"/>
              <a:t>10/23/2023</a:t>
            </a:fld>
            <a:endParaRPr lang="en-US" dirty="0"/>
          </a:p>
        </p:txBody>
      </p:sp>
      <p:sp>
        <p:nvSpPr>
          <p:cNvPr id="5" name="Footer Placeholder 4">
            <a:extLst>
              <a:ext uri="{FF2B5EF4-FFF2-40B4-BE49-F238E27FC236}">
                <a16:creationId xmlns:a16="http://schemas.microsoft.com/office/drawing/2014/main" id="{92FCB125-423D-668C-2EED-F6DBAE2942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08731B-5FB0-A1B4-0A1C-188A00B02D92}"/>
              </a:ext>
            </a:extLst>
          </p:cNvPr>
          <p:cNvSpPr>
            <a:spLocks noGrp="1"/>
          </p:cNvSpPr>
          <p:nvPr>
            <p:ph type="sldNum" sz="quarter" idx="12"/>
          </p:nvPr>
        </p:nvSpPr>
        <p:spPr/>
        <p:txBody>
          <a:bodyPr/>
          <a:lstStyle/>
          <a:p>
            <a:fld id="{C7091C1E-E01A-454E-B6F5-F8A53A4B09A6}" type="slidenum">
              <a:rPr lang="en-US" smtClean="0"/>
              <a:t>‹#›</a:t>
            </a:fld>
            <a:endParaRPr lang="en-US" dirty="0"/>
          </a:p>
        </p:txBody>
      </p:sp>
      <p:pic>
        <p:nvPicPr>
          <p:cNvPr id="7" name="Picture 6">
            <a:extLst>
              <a:ext uri="{FF2B5EF4-FFF2-40B4-BE49-F238E27FC236}">
                <a16:creationId xmlns:a16="http://schemas.microsoft.com/office/drawing/2014/main" id="{527902A2-E3DB-4E26-82F2-51281CEDA7A5}"/>
              </a:ext>
            </a:extLst>
          </p:cNvPr>
          <p:cNvPicPr>
            <a:picLocks noChangeAspect="1"/>
          </p:cNvPicPr>
          <p:nvPr userDrawn="1"/>
        </p:nvPicPr>
        <p:blipFill>
          <a:blip r:embed="rId3"/>
          <a:stretch>
            <a:fillRect/>
          </a:stretch>
        </p:blipFill>
        <p:spPr>
          <a:xfrm>
            <a:off x="578756" y="6395576"/>
            <a:ext cx="5582558" cy="302086"/>
          </a:xfrm>
          <a:prstGeom prst="rect">
            <a:avLst/>
          </a:prstGeom>
        </p:spPr>
      </p:pic>
    </p:spTree>
    <p:extLst>
      <p:ext uri="{BB962C8B-B14F-4D97-AF65-F5344CB8AC3E}">
        <p14:creationId xmlns:p14="http://schemas.microsoft.com/office/powerpoint/2010/main" val="514960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1CF4B6-592E-B0EA-8AF9-0E51E7B367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5E3E37-11F0-1CDE-C147-BC177AEA4A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2C7A7-7586-8CF9-11DE-2C82EDEA5E83}"/>
              </a:ext>
            </a:extLst>
          </p:cNvPr>
          <p:cNvSpPr>
            <a:spLocks noGrp="1"/>
          </p:cNvSpPr>
          <p:nvPr>
            <p:ph type="dt" sz="half" idx="10"/>
          </p:nvPr>
        </p:nvSpPr>
        <p:spPr/>
        <p:txBody>
          <a:bodyPr/>
          <a:lstStyle/>
          <a:p>
            <a:fld id="{A690911B-69F9-3744-B7C9-EE3001597E97}" type="datetimeFigureOut">
              <a:rPr lang="en-US" smtClean="0"/>
              <a:t>10/23/2023</a:t>
            </a:fld>
            <a:endParaRPr lang="en-US" dirty="0"/>
          </a:p>
        </p:txBody>
      </p:sp>
      <p:sp>
        <p:nvSpPr>
          <p:cNvPr id="5" name="Footer Placeholder 4">
            <a:extLst>
              <a:ext uri="{FF2B5EF4-FFF2-40B4-BE49-F238E27FC236}">
                <a16:creationId xmlns:a16="http://schemas.microsoft.com/office/drawing/2014/main" id="{1DE78B0D-A88A-4106-23BC-36C3D1FD65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C2854C-D49B-4E7E-A377-47DFF4F4CCC2}"/>
              </a:ext>
            </a:extLst>
          </p:cNvPr>
          <p:cNvSpPr>
            <a:spLocks noGrp="1"/>
          </p:cNvSpPr>
          <p:nvPr>
            <p:ph type="sldNum" sz="quarter" idx="12"/>
          </p:nvPr>
        </p:nvSpPr>
        <p:spPr/>
        <p:txBody>
          <a:bodyPr/>
          <a:lstStyle/>
          <a:p>
            <a:fld id="{C7091C1E-E01A-454E-B6F5-F8A53A4B09A6}" type="slidenum">
              <a:rPr lang="en-US" smtClean="0"/>
              <a:t>‹#›</a:t>
            </a:fld>
            <a:endParaRPr lang="en-US" dirty="0"/>
          </a:p>
        </p:txBody>
      </p:sp>
    </p:spTree>
    <p:extLst>
      <p:ext uri="{BB962C8B-B14F-4D97-AF65-F5344CB8AC3E}">
        <p14:creationId xmlns:p14="http://schemas.microsoft.com/office/powerpoint/2010/main" val="2904953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rgbClr val="690030"/>
            </a:gs>
            <a:gs pos="50000">
              <a:srgbClr val="8D0034"/>
            </a:gs>
            <a:gs pos="100000">
              <a:srgbClr val="AF102B"/>
            </a:gs>
          </a:gsLst>
          <a:lin ang="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8BBE8-3E6E-DFBF-910F-BFC142AB69FF}"/>
              </a:ext>
            </a:extLst>
          </p:cNvPr>
          <p:cNvSpPr>
            <a:spLocks noGrp="1"/>
          </p:cNvSpPr>
          <p:nvPr>
            <p:ph type="ctrTitle"/>
          </p:nvPr>
        </p:nvSpPr>
        <p:spPr>
          <a:xfrm>
            <a:off x="1524000" y="1122363"/>
            <a:ext cx="9144000" cy="2387600"/>
          </a:xfrm>
        </p:spPr>
        <p:txBody>
          <a:bodyPr anchor="b"/>
          <a:lstStyle>
            <a:lvl1pPr algn="ctr">
              <a:defRPr sz="6000">
                <a:solidFill>
                  <a:schemeClr val="bg1"/>
                </a:solidFill>
                <a:latin typeface="Franklin Gothic Medium" panose="020B0603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0E5A1AC-699F-A2CE-7257-7D09A141C449}"/>
              </a:ext>
            </a:extLst>
          </p:cNvPr>
          <p:cNvSpPr>
            <a:spLocks noGrp="1"/>
          </p:cNvSpPr>
          <p:nvPr>
            <p:ph type="subTitle" idx="1"/>
          </p:nvPr>
        </p:nvSpPr>
        <p:spPr>
          <a:xfrm>
            <a:off x="1524000" y="3602038"/>
            <a:ext cx="9144000" cy="1113895"/>
          </a:xfrm>
        </p:spPr>
        <p:txBody>
          <a:bodyPr/>
          <a:lstStyle>
            <a:lvl1pPr marL="0" indent="0" algn="ctr">
              <a:buNone/>
              <a:defRPr sz="2400">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BC5ED-D458-D6F6-57E2-0E345110F64B}"/>
              </a:ext>
            </a:extLst>
          </p:cNvPr>
          <p:cNvSpPr>
            <a:spLocks noGrp="1"/>
          </p:cNvSpPr>
          <p:nvPr>
            <p:ph type="dt" sz="half" idx="10"/>
          </p:nvPr>
        </p:nvSpPr>
        <p:spPr/>
        <p:txBody>
          <a:bodyPr/>
          <a:lstStyle/>
          <a:p>
            <a:fld id="{A690911B-69F9-3744-B7C9-EE3001597E97}" type="datetimeFigureOut">
              <a:rPr lang="en-US" smtClean="0"/>
              <a:t>10/23/2023</a:t>
            </a:fld>
            <a:endParaRPr lang="en-US" dirty="0"/>
          </a:p>
        </p:txBody>
      </p:sp>
      <p:sp>
        <p:nvSpPr>
          <p:cNvPr id="5" name="Footer Placeholder 4">
            <a:extLst>
              <a:ext uri="{FF2B5EF4-FFF2-40B4-BE49-F238E27FC236}">
                <a16:creationId xmlns:a16="http://schemas.microsoft.com/office/drawing/2014/main" id="{9308BBA3-F2F8-B078-1867-7D724B9429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A90CAA-B0AB-1C6E-AD04-FF51BF99AA78}"/>
              </a:ext>
            </a:extLst>
          </p:cNvPr>
          <p:cNvSpPr>
            <a:spLocks noGrp="1"/>
          </p:cNvSpPr>
          <p:nvPr>
            <p:ph type="sldNum" sz="quarter" idx="12"/>
          </p:nvPr>
        </p:nvSpPr>
        <p:spPr/>
        <p:txBody>
          <a:bodyPr/>
          <a:lstStyle/>
          <a:p>
            <a:fld id="{C7091C1E-E01A-454E-B6F5-F8A53A4B09A6}" type="slidenum">
              <a:rPr lang="en-US" smtClean="0"/>
              <a:t>‹#›</a:t>
            </a:fld>
            <a:endParaRPr lang="en-US" dirty="0"/>
          </a:p>
        </p:txBody>
      </p:sp>
      <p:pic>
        <p:nvPicPr>
          <p:cNvPr id="8" name="Picture 7" descr="Logo&#10;&#10;Description automatically generated with low confidence">
            <a:extLst>
              <a:ext uri="{FF2B5EF4-FFF2-40B4-BE49-F238E27FC236}">
                <a16:creationId xmlns:a16="http://schemas.microsoft.com/office/drawing/2014/main" id="{14728E9D-35B0-FA69-A7CF-4D09CCB6422E}"/>
              </a:ext>
            </a:extLst>
          </p:cNvPr>
          <p:cNvPicPr>
            <a:picLocks noChangeAspect="1"/>
          </p:cNvPicPr>
          <p:nvPr userDrawn="1"/>
        </p:nvPicPr>
        <p:blipFill>
          <a:blip r:embed="rId2"/>
          <a:stretch>
            <a:fillRect/>
          </a:stretch>
        </p:blipFill>
        <p:spPr>
          <a:xfrm>
            <a:off x="3399000" y="5209141"/>
            <a:ext cx="5394000" cy="1329771"/>
          </a:xfrm>
          <a:prstGeom prst="rect">
            <a:avLst/>
          </a:prstGeom>
        </p:spPr>
      </p:pic>
    </p:spTree>
    <p:extLst>
      <p:ext uri="{BB962C8B-B14F-4D97-AF65-F5344CB8AC3E}">
        <p14:creationId xmlns:p14="http://schemas.microsoft.com/office/powerpoint/2010/main" val="3923684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EFDE45D6-92B6-3BB6-445E-EEBD311B6FDC}"/>
              </a:ext>
            </a:extLst>
          </p:cNvPr>
          <p:cNvPicPr>
            <a:picLocks noChangeAspect="1"/>
          </p:cNvPicPr>
          <p:nvPr userDrawn="1"/>
        </p:nvPicPr>
        <p:blipFill>
          <a:blip r:embed="rId2"/>
          <a:stretch>
            <a:fillRect/>
          </a:stretch>
        </p:blipFill>
        <p:spPr>
          <a:xfrm>
            <a:off x="0" y="-31978"/>
            <a:ext cx="12192000" cy="1722666"/>
          </a:xfrm>
          <a:prstGeom prst="rect">
            <a:avLst/>
          </a:prstGeom>
        </p:spPr>
      </p:pic>
      <p:sp>
        <p:nvSpPr>
          <p:cNvPr id="2" name="Title 1">
            <a:extLst>
              <a:ext uri="{FF2B5EF4-FFF2-40B4-BE49-F238E27FC236}">
                <a16:creationId xmlns:a16="http://schemas.microsoft.com/office/drawing/2014/main" id="{8ED56C91-C229-333E-8556-F4CD25C1757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924ADF9-D3BA-11E6-DA35-5ADA5E9DC0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1A6FB-5944-97E4-2C97-9C7D4D866DAF}"/>
              </a:ext>
            </a:extLst>
          </p:cNvPr>
          <p:cNvSpPr>
            <a:spLocks noGrp="1"/>
          </p:cNvSpPr>
          <p:nvPr>
            <p:ph type="dt" sz="half" idx="10"/>
          </p:nvPr>
        </p:nvSpPr>
        <p:spPr/>
        <p:txBody>
          <a:bodyPr/>
          <a:lstStyle/>
          <a:p>
            <a:fld id="{A690911B-69F9-3744-B7C9-EE3001597E97}" type="datetimeFigureOut">
              <a:rPr lang="en-US" smtClean="0"/>
              <a:t>10/23/2023</a:t>
            </a:fld>
            <a:endParaRPr lang="en-US" dirty="0"/>
          </a:p>
        </p:txBody>
      </p:sp>
      <p:sp>
        <p:nvSpPr>
          <p:cNvPr id="5" name="Footer Placeholder 4">
            <a:extLst>
              <a:ext uri="{FF2B5EF4-FFF2-40B4-BE49-F238E27FC236}">
                <a16:creationId xmlns:a16="http://schemas.microsoft.com/office/drawing/2014/main" id="{CD34B0C1-0D75-02F8-5B2E-D303C9CE07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66C1E8-D968-0ECB-FCF2-169A5036463C}"/>
              </a:ext>
            </a:extLst>
          </p:cNvPr>
          <p:cNvSpPr>
            <a:spLocks noGrp="1"/>
          </p:cNvSpPr>
          <p:nvPr>
            <p:ph type="sldNum" sz="quarter" idx="12"/>
          </p:nvPr>
        </p:nvSpPr>
        <p:spPr/>
        <p:txBody>
          <a:bodyPr/>
          <a:lstStyle/>
          <a:p>
            <a:fld id="{C7091C1E-E01A-454E-B6F5-F8A53A4B09A6}" type="slidenum">
              <a:rPr lang="en-US" smtClean="0"/>
              <a:t>‹#›</a:t>
            </a:fld>
            <a:endParaRPr lang="en-US" dirty="0"/>
          </a:p>
        </p:txBody>
      </p:sp>
      <p:pic>
        <p:nvPicPr>
          <p:cNvPr id="12" name="Picture 11">
            <a:extLst>
              <a:ext uri="{FF2B5EF4-FFF2-40B4-BE49-F238E27FC236}">
                <a16:creationId xmlns:a16="http://schemas.microsoft.com/office/drawing/2014/main" id="{49D24159-0BD7-514B-E1D4-1B67FB56161A}"/>
              </a:ext>
            </a:extLst>
          </p:cNvPr>
          <p:cNvPicPr>
            <a:picLocks noChangeAspect="1"/>
          </p:cNvPicPr>
          <p:nvPr userDrawn="1"/>
        </p:nvPicPr>
        <p:blipFill>
          <a:blip r:embed="rId3"/>
          <a:stretch>
            <a:fillRect/>
          </a:stretch>
        </p:blipFill>
        <p:spPr>
          <a:xfrm>
            <a:off x="578756" y="6395576"/>
            <a:ext cx="5582558" cy="302086"/>
          </a:xfrm>
          <a:prstGeom prst="rect">
            <a:avLst/>
          </a:prstGeom>
        </p:spPr>
      </p:pic>
    </p:spTree>
    <p:extLst>
      <p:ext uri="{BB962C8B-B14F-4D97-AF65-F5344CB8AC3E}">
        <p14:creationId xmlns:p14="http://schemas.microsoft.com/office/powerpoint/2010/main" val="3265881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63C97F48-FE2B-CD95-C970-6787CCE2FF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E6B8C6-F41C-C9E6-0557-1B7ABF89C7A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2905146-C0F8-9C76-4161-DAD2B204B4A8}"/>
              </a:ext>
            </a:extLst>
          </p:cNvPr>
          <p:cNvSpPr>
            <a:spLocks noGrp="1"/>
          </p:cNvSpPr>
          <p:nvPr>
            <p:ph type="body" idx="1"/>
          </p:nvPr>
        </p:nvSpPr>
        <p:spPr>
          <a:xfrm>
            <a:off x="831850" y="4589463"/>
            <a:ext cx="10515600" cy="1500187"/>
          </a:xfrm>
        </p:spPr>
        <p:txBody>
          <a:bodyPr/>
          <a:lstStyle>
            <a:lvl1pPr marL="0" indent="0">
              <a:buNone/>
              <a:defRPr sz="2400" b="1">
                <a:solidFill>
                  <a:srgbClr val="F3D03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D8C6FF-76A0-F00C-F518-6F6C17A04EC0}"/>
              </a:ext>
            </a:extLst>
          </p:cNvPr>
          <p:cNvSpPr>
            <a:spLocks noGrp="1"/>
          </p:cNvSpPr>
          <p:nvPr>
            <p:ph type="dt" sz="half" idx="10"/>
          </p:nvPr>
        </p:nvSpPr>
        <p:spPr/>
        <p:txBody>
          <a:bodyPr/>
          <a:lstStyle/>
          <a:p>
            <a:fld id="{A690911B-69F9-3744-B7C9-EE3001597E97}" type="datetimeFigureOut">
              <a:rPr lang="en-US" smtClean="0"/>
              <a:t>10/23/2023</a:t>
            </a:fld>
            <a:endParaRPr lang="en-US" dirty="0"/>
          </a:p>
        </p:txBody>
      </p:sp>
      <p:sp>
        <p:nvSpPr>
          <p:cNvPr id="5" name="Footer Placeholder 4">
            <a:extLst>
              <a:ext uri="{FF2B5EF4-FFF2-40B4-BE49-F238E27FC236}">
                <a16:creationId xmlns:a16="http://schemas.microsoft.com/office/drawing/2014/main" id="{BD2A2DB0-EA51-D228-F17C-823D3D3471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B6506C-435A-BA6D-D2FB-1B539304688D}"/>
              </a:ext>
            </a:extLst>
          </p:cNvPr>
          <p:cNvSpPr>
            <a:spLocks noGrp="1"/>
          </p:cNvSpPr>
          <p:nvPr>
            <p:ph type="sldNum" sz="quarter" idx="12"/>
          </p:nvPr>
        </p:nvSpPr>
        <p:spPr/>
        <p:txBody>
          <a:bodyPr/>
          <a:lstStyle/>
          <a:p>
            <a:fld id="{C7091C1E-E01A-454E-B6F5-F8A53A4B09A6}" type="slidenum">
              <a:rPr lang="en-US" smtClean="0"/>
              <a:t>‹#›</a:t>
            </a:fld>
            <a:endParaRPr lang="en-US" dirty="0"/>
          </a:p>
        </p:txBody>
      </p:sp>
      <p:pic>
        <p:nvPicPr>
          <p:cNvPr id="12" name="Picture 11">
            <a:extLst>
              <a:ext uri="{FF2B5EF4-FFF2-40B4-BE49-F238E27FC236}">
                <a16:creationId xmlns:a16="http://schemas.microsoft.com/office/drawing/2014/main" id="{E356871C-D1B9-053F-DDDF-A06887B37A26}"/>
              </a:ext>
            </a:extLst>
          </p:cNvPr>
          <p:cNvPicPr>
            <a:picLocks noChangeAspect="1"/>
          </p:cNvPicPr>
          <p:nvPr userDrawn="1"/>
        </p:nvPicPr>
        <p:blipFill>
          <a:blip r:embed="rId3"/>
          <a:stretch>
            <a:fillRect/>
          </a:stretch>
        </p:blipFill>
        <p:spPr>
          <a:xfrm>
            <a:off x="547913" y="6347279"/>
            <a:ext cx="5624287" cy="304345"/>
          </a:xfrm>
          <a:prstGeom prst="rect">
            <a:avLst/>
          </a:prstGeom>
        </p:spPr>
      </p:pic>
    </p:spTree>
    <p:extLst>
      <p:ext uri="{BB962C8B-B14F-4D97-AF65-F5344CB8AC3E}">
        <p14:creationId xmlns:p14="http://schemas.microsoft.com/office/powerpoint/2010/main" val="450574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63C97F48-FE2B-CD95-C970-6787CCE2FF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E6B8C6-F41C-C9E6-0557-1B7ABF89C7A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2905146-C0F8-9C76-4161-DAD2B204B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D8C6FF-76A0-F00C-F518-6F6C17A04EC0}"/>
              </a:ext>
            </a:extLst>
          </p:cNvPr>
          <p:cNvSpPr>
            <a:spLocks noGrp="1"/>
          </p:cNvSpPr>
          <p:nvPr>
            <p:ph type="dt" sz="half" idx="10"/>
          </p:nvPr>
        </p:nvSpPr>
        <p:spPr/>
        <p:txBody>
          <a:bodyPr/>
          <a:lstStyle/>
          <a:p>
            <a:fld id="{A690911B-69F9-3744-B7C9-EE3001597E97}" type="datetimeFigureOut">
              <a:rPr lang="en-US" smtClean="0"/>
              <a:t>10/23/2023</a:t>
            </a:fld>
            <a:endParaRPr lang="en-US" dirty="0"/>
          </a:p>
        </p:txBody>
      </p:sp>
      <p:sp>
        <p:nvSpPr>
          <p:cNvPr id="5" name="Footer Placeholder 4">
            <a:extLst>
              <a:ext uri="{FF2B5EF4-FFF2-40B4-BE49-F238E27FC236}">
                <a16:creationId xmlns:a16="http://schemas.microsoft.com/office/drawing/2014/main" id="{BD2A2DB0-EA51-D228-F17C-823D3D3471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B6506C-435A-BA6D-D2FB-1B539304688D}"/>
              </a:ext>
            </a:extLst>
          </p:cNvPr>
          <p:cNvSpPr>
            <a:spLocks noGrp="1"/>
          </p:cNvSpPr>
          <p:nvPr>
            <p:ph type="sldNum" sz="quarter" idx="12"/>
          </p:nvPr>
        </p:nvSpPr>
        <p:spPr/>
        <p:txBody>
          <a:bodyPr/>
          <a:lstStyle/>
          <a:p>
            <a:fld id="{C7091C1E-E01A-454E-B6F5-F8A53A4B09A6}" type="slidenum">
              <a:rPr lang="en-US" smtClean="0"/>
              <a:t>‹#›</a:t>
            </a:fld>
            <a:endParaRPr lang="en-US" dirty="0"/>
          </a:p>
        </p:txBody>
      </p:sp>
      <p:pic>
        <p:nvPicPr>
          <p:cNvPr id="12" name="Picture 11">
            <a:extLst>
              <a:ext uri="{FF2B5EF4-FFF2-40B4-BE49-F238E27FC236}">
                <a16:creationId xmlns:a16="http://schemas.microsoft.com/office/drawing/2014/main" id="{E356871C-D1B9-053F-DDDF-A06887B37A26}"/>
              </a:ext>
            </a:extLst>
          </p:cNvPr>
          <p:cNvPicPr>
            <a:picLocks noChangeAspect="1"/>
          </p:cNvPicPr>
          <p:nvPr userDrawn="1"/>
        </p:nvPicPr>
        <p:blipFill>
          <a:blip r:embed="rId3"/>
          <a:stretch>
            <a:fillRect/>
          </a:stretch>
        </p:blipFill>
        <p:spPr>
          <a:xfrm>
            <a:off x="547913" y="6347279"/>
            <a:ext cx="5624287" cy="304345"/>
          </a:xfrm>
          <a:prstGeom prst="rect">
            <a:avLst/>
          </a:prstGeom>
        </p:spPr>
      </p:pic>
    </p:spTree>
    <p:extLst>
      <p:ext uri="{BB962C8B-B14F-4D97-AF65-F5344CB8AC3E}">
        <p14:creationId xmlns:p14="http://schemas.microsoft.com/office/powerpoint/2010/main" val="450574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14CE4218-5A0F-5284-B8C3-73B30172B94A}"/>
              </a:ext>
            </a:extLst>
          </p:cNvPr>
          <p:cNvPicPr>
            <a:picLocks noChangeAspect="1"/>
          </p:cNvPicPr>
          <p:nvPr userDrawn="1"/>
        </p:nvPicPr>
        <p:blipFill>
          <a:blip r:embed="rId2"/>
          <a:stretch>
            <a:fillRect/>
          </a:stretch>
        </p:blipFill>
        <p:spPr>
          <a:xfrm>
            <a:off x="0" y="-31978"/>
            <a:ext cx="12192000" cy="1722666"/>
          </a:xfrm>
          <a:prstGeom prst="rect">
            <a:avLst/>
          </a:prstGeom>
        </p:spPr>
      </p:pic>
      <p:sp>
        <p:nvSpPr>
          <p:cNvPr id="2" name="Title 1">
            <a:extLst>
              <a:ext uri="{FF2B5EF4-FFF2-40B4-BE49-F238E27FC236}">
                <a16:creationId xmlns:a16="http://schemas.microsoft.com/office/drawing/2014/main" id="{ECE02E26-330A-084D-1D5D-FAD32953C25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3FF1588-3178-147C-9B56-299B2AF69B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D629E3-3032-CCCD-95A2-CCC7186CCE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0CD363-BA17-499B-EB2E-7FCBBBC3463E}"/>
              </a:ext>
            </a:extLst>
          </p:cNvPr>
          <p:cNvSpPr>
            <a:spLocks noGrp="1"/>
          </p:cNvSpPr>
          <p:nvPr>
            <p:ph type="dt" sz="half" idx="10"/>
          </p:nvPr>
        </p:nvSpPr>
        <p:spPr/>
        <p:txBody>
          <a:bodyPr/>
          <a:lstStyle/>
          <a:p>
            <a:fld id="{A690911B-69F9-3744-B7C9-EE3001597E97}" type="datetimeFigureOut">
              <a:rPr lang="en-US" smtClean="0"/>
              <a:t>10/23/2023</a:t>
            </a:fld>
            <a:endParaRPr lang="en-US" dirty="0"/>
          </a:p>
        </p:txBody>
      </p:sp>
      <p:sp>
        <p:nvSpPr>
          <p:cNvPr id="6" name="Footer Placeholder 5">
            <a:extLst>
              <a:ext uri="{FF2B5EF4-FFF2-40B4-BE49-F238E27FC236}">
                <a16:creationId xmlns:a16="http://schemas.microsoft.com/office/drawing/2014/main" id="{B0A80368-00EF-C0A0-E680-ECA53BBA187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6CE4AC9-40E8-CEBE-5051-27E1D1EB9F77}"/>
              </a:ext>
            </a:extLst>
          </p:cNvPr>
          <p:cNvSpPr>
            <a:spLocks noGrp="1"/>
          </p:cNvSpPr>
          <p:nvPr>
            <p:ph type="sldNum" sz="quarter" idx="12"/>
          </p:nvPr>
        </p:nvSpPr>
        <p:spPr/>
        <p:txBody>
          <a:bodyPr/>
          <a:lstStyle/>
          <a:p>
            <a:fld id="{C7091C1E-E01A-454E-B6F5-F8A53A4B09A6}" type="slidenum">
              <a:rPr lang="en-US" smtClean="0"/>
              <a:t>‹#›</a:t>
            </a:fld>
            <a:endParaRPr lang="en-US" dirty="0"/>
          </a:p>
        </p:txBody>
      </p:sp>
      <p:pic>
        <p:nvPicPr>
          <p:cNvPr id="8" name="Picture 7">
            <a:extLst>
              <a:ext uri="{FF2B5EF4-FFF2-40B4-BE49-F238E27FC236}">
                <a16:creationId xmlns:a16="http://schemas.microsoft.com/office/drawing/2014/main" id="{C2D3AC8D-051C-67ED-70ED-8A9D009A94DA}"/>
              </a:ext>
            </a:extLst>
          </p:cNvPr>
          <p:cNvPicPr>
            <a:picLocks noChangeAspect="1"/>
          </p:cNvPicPr>
          <p:nvPr userDrawn="1"/>
        </p:nvPicPr>
        <p:blipFill>
          <a:blip r:embed="rId3"/>
          <a:stretch>
            <a:fillRect/>
          </a:stretch>
        </p:blipFill>
        <p:spPr>
          <a:xfrm>
            <a:off x="578756" y="6395576"/>
            <a:ext cx="5582558" cy="302086"/>
          </a:xfrm>
          <a:prstGeom prst="rect">
            <a:avLst/>
          </a:prstGeom>
        </p:spPr>
      </p:pic>
    </p:spTree>
    <p:extLst>
      <p:ext uri="{BB962C8B-B14F-4D97-AF65-F5344CB8AC3E}">
        <p14:creationId xmlns:p14="http://schemas.microsoft.com/office/powerpoint/2010/main" val="4029363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Shape, rectangle&#10;&#10;Description automatically generated">
            <a:extLst>
              <a:ext uri="{FF2B5EF4-FFF2-40B4-BE49-F238E27FC236}">
                <a16:creationId xmlns:a16="http://schemas.microsoft.com/office/drawing/2014/main" id="{6FBB04CC-FDDA-277B-D3C3-7392E01952C4}"/>
              </a:ext>
            </a:extLst>
          </p:cNvPr>
          <p:cNvPicPr>
            <a:picLocks noChangeAspect="1"/>
          </p:cNvPicPr>
          <p:nvPr userDrawn="1"/>
        </p:nvPicPr>
        <p:blipFill>
          <a:blip r:embed="rId2"/>
          <a:stretch>
            <a:fillRect/>
          </a:stretch>
        </p:blipFill>
        <p:spPr>
          <a:xfrm>
            <a:off x="0" y="-31978"/>
            <a:ext cx="12192000" cy="1722666"/>
          </a:xfrm>
          <a:prstGeom prst="rect">
            <a:avLst/>
          </a:prstGeom>
        </p:spPr>
      </p:pic>
      <p:sp>
        <p:nvSpPr>
          <p:cNvPr id="2" name="Title 1">
            <a:extLst>
              <a:ext uri="{FF2B5EF4-FFF2-40B4-BE49-F238E27FC236}">
                <a16:creationId xmlns:a16="http://schemas.microsoft.com/office/drawing/2014/main" id="{A6C39B6B-6FB7-CBD6-08D0-BD66EB8CF895}"/>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2BE625A-7CF3-D018-E49A-7F97B1ECA5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94467C-F892-5AA0-15EF-789A6F1FD7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F5E27-FF5E-CFE7-35B0-E6B1E9653E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1AF601-D95A-3876-BA3B-96691AC899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D6D791-5FCB-4439-C001-1D68D9D23FD2}"/>
              </a:ext>
            </a:extLst>
          </p:cNvPr>
          <p:cNvSpPr>
            <a:spLocks noGrp="1"/>
          </p:cNvSpPr>
          <p:nvPr>
            <p:ph type="dt" sz="half" idx="10"/>
          </p:nvPr>
        </p:nvSpPr>
        <p:spPr/>
        <p:txBody>
          <a:bodyPr/>
          <a:lstStyle/>
          <a:p>
            <a:fld id="{A690911B-69F9-3744-B7C9-EE3001597E97}" type="datetimeFigureOut">
              <a:rPr lang="en-US" smtClean="0"/>
              <a:t>10/23/2023</a:t>
            </a:fld>
            <a:endParaRPr lang="en-US" dirty="0"/>
          </a:p>
        </p:txBody>
      </p:sp>
      <p:sp>
        <p:nvSpPr>
          <p:cNvPr id="8" name="Footer Placeholder 7">
            <a:extLst>
              <a:ext uri="{FF2B5EF4-FFF2-40B4-BE49-F238E27FC236}">
                <a16:creationId xmlns:a16="http://schemas.microsoft.com/office/drawing/2014/main" id="{536D6E55-4196-E63D-5211-64292419A45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055A530-60F0-B89D-644F-325D468DE7F4}"/>
              </a:ext>
            </a:extLst>
          </p:cNvPr>
          <p:cNvSpPr>
            <a:spLocks noGrp="1"/>
          </p:cNvSpPr>
          <p:nvPr>
            <p:ph type="sldNum" sz="quarter" idx="12"/>
          </p:nvPr>
        </p:nvSpPr>
        <p:spPr/>
        <p:txBody>
          <a:bodyPr/>
          <a:lstStyle/>
          <a:p>
            <a:fld id="{C7091C1E-E01A-454E-B6F5-F8A53A4B09A6}" type="slidenum">
              <a:rPr lang="en-US" smtClean="0"/>
              <a:t>‹#›</a:t>
            </a:fld>
            <a:endParaRPr lang="en-US" dirty="0"/>
          </a:p>
        </p:txBody>
      </p:sp>
      <p:pic>
        <p:nvPicPr>
          <p:cNvPr id="10" name="Picture 9">
            <a:extLst>
              <a:ext uri="{FF2B5EF4-FFF2-40B4-BE49-F238E27FC236}">
                <a16:creationId xmlns:a16="http://schemas.microsoft.com/office/drawing/2014/main" id="{A8F3763F-0481-D43E-D3B4-F93EF67CAC4F}"/>
              </a:ext>
            </a:extLst>
          </p:cNvPr>
          <p:cNvPicPr>
            <a:picLocks noChangeAspect="1"/>
          </p:cNvPicPr>
          <p:nvPr userDrawn="1"/>
        </p:nvPicPr>
        <p:blipFill>
          <a:blip r:embed="rId3"/>
          <a:stretch>
            <a:fillRect/>
          </a:stretch>
        </p:blipFill>
        <p:spPr>
          <a:xfrm>
            <a:off x="578756" y="6395576"/>
            <a:ext cx="5582558" cy="302086"/>
          </a:xfrm>
          <a:prstGeom prst="rect">
            <a:avLst/>
          </a:prstGeom>
        </p:spPr>
      </p:pic>
    </p:spTree>
    <p:extLst>
      <p:ext uri="{BB962C8B-B14F-4D97-AF65-F5344CB8AC3E}">
        <p14:creationId xmlns:p14="http://schemas.microsoft.com/office/powerpoint/2010/main" val="1423870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FA948CBA-E12F-370B-4968-38DEAAB6572E}"/>
              </a:ext>
            </a:extLst>
          </p:cNvPr>
          <p:cNvPicPr>
            <a:picLocks noChangeAspect="1"/>
          </p:cNvPicPr>
          <p:nvPr userDrawn="1"/>
        </p:nvPicPr>
        <p:blipFill>
          <a:blip r:embed="rId2"/>
          <a:stretch>
            <a:fillRect/>
          </a:stretch>
        </p:blipFill>
        <p:spPr>
          <a:xfrm>
            <a:off x="0" y="-31978"/>
            <a:ext cx="12192000" cy="1722666"/>
          </a:xfrm>
          <a:prstGeom prst="rect">
            <a:avLst/>
          </a:prstGeom>
        </p:spPr>
      </p:pic>
      <p:sp>
        <p:nvSpPr>
          <p:cNvPr id="2" name="Title 1">
            <a:extLst>
              <a:ext uri="{FF2B5EF4-FFF2-40B4-BE49-F238E27FC236}">
                <a16:creationId xmlns:a16="http://schemas.microsoft.com/office/drawing/2014/main" id="{16494C35-3DD1-E173-8230-5F84ADF28B1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1DD010A9-3C70-4AAE-B0B1-2F0A6A975C6A}"/>
              </a:ext>
            </a:extLst>
          </p:cNvPr>
          <p:cNvSpPr>
            <a:spLocks noGrp="1"/>
          </p:cNvSpPr>
          <p:nvPr>
            <p:ph type="dt" sz="half" idx="10"/>
          </p:nvPr>
        </p:nvSpPr>
        <p:spPr/>
        <p:txBody>
          <a:bodyPr/>
          <a:lstStyle/>
          <a:p>
            <a:fld id="{A690911B-69F9-3744-B7C9-EE3001597E97}" type="datetimeFigureOut">
              <a:rPr lang="en-US" smtClean="0"/>
              <a:t>10/23/2023</a:t>
            </a:fld>
            <a:endParaRPr lang="en-US" dirty="0"/>
          </a:p>
        </p:txBody>
      </p:sp>
      <p:sp>
        <p:nvSpPr>
          <p:cNvPr id="4" name="Footer Placeholder 3">
            <a:extLst>
              <a:ext uri="{FF2B5EF4-FFF2-40B4-BE49-F238E27FC236}">
                <a16:creationId xmlns:a16="http://schemas.microsoft.com/office/drawing/2014/main" id="{96DD3F95-5352-DA99-3886-C9E467D8CC1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026DDA4-0D8D-28DE-4D94-9B0BA8BE3DED}"/>
              </a:ext>
            </a:extLst>
          </p:cNvPr>
          <p:cNvSpPr>
            <a:spLocks noGrp="1"/>
          </p:cNvSpPr>
          <p:nvPr>
            <p:ph type="sldNum" sz="quarter" idx="12"/>
          </p:nvPr>
        </p:nvSpPr>
        <p:spPr/>
        <p:txBody>
          <a:bodyPr/>
          <a:lstStyle/>
          <a:p>
            <a:fld id="{C7091C1E-E01A-454E-B6F5-F8A53A4B09A6}" type="slidenum">
              <a:rPr lang="en-US" smtClean="0"/>
              <a:t>‹#›</a:t>
            </a:fld>
            <a:endParaRPr lang="en-US" dirty="0"/>
          </a:p>
        </p:txBody>
      </p:sp>
      <p:pic>
        <p:nvPicPr>
          <p:cNvPr id="6" name="Picture 5">
            <a:extLst>
              <a:ext uri="{FF2B5EF4-FFF2-40B4-BE49-F238E27FC236}">
                <a16:creationId xmlns:a16="http://schemas.microsoft.com/office/drawing/2014/main" id="{FF4A8A98-AE05-CBD7-7B97-EF7648770BCB}"/>
              </a:ext>
            </a:extLst>
          </p:cNvPr>
          <p:cNvPicPr>
            <a:picLocks noChangeAspect="1"/>
          </p:cNvPicPr>
          <p:nvPr userDrawn="1"/>
        </p:nvPicPr>
        <p:blipFill>
          <a:blip r:embed="rId3"/>
          <a:stretch>
            <a:fillRect/>
          </a:stretch>
        </p:blipFill>
        <p:spPr>
          <a:xfrm>
            <a:off x="578756" y="6395576"/>
            <a:ext cx="5582558" cy="302086"/>
          </a:xfrm>
          <a:prstGeom prst="rect">
            <a:avLst/>
          </a:prstGeom>
        </p:spPr>
      </p:pic>
    </p:spTree>
    <p:extLst>
      <p:ext uri="{BB962C8B-B14F-4D97-AF65-F5344CB8AC3E}">
        <p14:creationId xmlns:p14="http://schemas.microsoft.com/office/powerpoint/2010/main" val="2619523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BE92DE-BDAB-2988-D6B0-ED43527700A0}"/>
              </a:ext>
            </a:extLst>
          </p:cNvPr>
          <p:cNvSpPr>
            <a:spLocks noGrp="1"/>
          </p:cNvSpPr>
          <p:nvPr>
            <p:ph type="dt" sz="half" idx="10"/>
          </p:nvPr>
        </p:nvSpPr>
        <p:spPr/>
        <p:txBody>
          <a:bodyPr/>
          <a:lstStyle/>
          <a:p>
            <a:fld id="{A690911B-69F9-3744-B7C9-EE3001597E97}" type="datetimeFigureOut">
              <a:rPr lang="en-US" smtClean="0"/>
              <a:t>10/23/2023</a:t>
            </a:fld>
            <a:endParaRPr lang="en-US" dirty="0"/>
          </a:p>
        </p:txBody>
      </p:sp>
      <p:sp>
        <p:nvSpPr>
          <p:cNvPr id="3" name="Footer Placeholder 2">
            <a:extLst>
              <a:ext uri="{FF2B5EF4-FFF2-40B4-BE49-F238E27FC236}">
                <a16:creationId xmlns:a16="http://schemas.microsoft.com/office/drawing/2014/main" id="{0E511BC4-5DA3-44B3-9A73-72F018C0F2A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5C00079-FA43-05EC-2AB6-0DF3C1ED0198}"/>
              </a:ext>
            </a:extLst>
          </p:cNvPr>
          <p:cNvSpPr>
            <a:spLocks noGrp="1"/>
          </p:cNvSpPr>
          <p:nvPr>
            <p:ph type="sldNum" sz="quarter" idx="12"/>
          </p:nvPr>
        </p:nvSpPr>
        <p:spPr/>
        <p:txBody>
          <a:bodyPr/>
          <a:lstStyle/>
          <a:p>
            <a:fld id="{C7091C1E-E01A-454E-B6F5-F8A53A4B09A6}" type="slidenum">
              <a:rPr lang="en-US" smtClean="0"/>
              <a:t>‹#›</a:t>
            </a:fld>
            <a:endParaRPr lang="en-US" dirty="0"/>
          </a:p>
        </p:txBody>
      </p:sp>
      <p:pic>
        <p:nvPicPr>
          <p:cNvPr id="5" name="Picture 4">
            <a:extLst>
              <a:ext uri="{FF2B5EF4-FFF2-40B4-BE49-F238E27FC236}">
                <a16:creationId xmlns:a16="http://schemas.microsoft.com/office/drawing/2014/main" id="{38F1099F-ED58-E22B-10BB-2F2C3F60ABBB}"/>
              </a:ext>
            </a:extLst>
          </p:cNvPr>
          <p:cNvPicPr>
            <a:picLocks noChangeAspect="1"/>
          </p:cNvPicPr>
          <p:nvPr userDrawn="1"/>
        </p:nvPicPr>
        <p:blipFill>
          <a:blip r:embed="rId2"/>
          <a:stretch>
            <a:fillRect/>
          </a:stretch>
        </p:blipFill>
        <p:spPr>
          <a:xfrm>
            <a:off x="578756" y="6395576"/>
            <a:ext cx="5582558" cy="302086"/>
          </a:xfrm>
          <a:prstGeom prst="rect">
            <a:avLst/>
          </a:prstGeom>
        </p:spPr>
      </p:pic>
    </p:spTree>
    <p:extLst>
      <p:ext uri="{BB962C8B-B14F-4D97-AF65-F5344CB8AC3E}">
        <p14:creationId xmlns:p14="http://schemas.microsoft.com/office/powerpoint/2010/main" val="330088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E7464-2F36-0E4C-93B0-DC89B262C6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FF2778-D279-5869-BE4D-3C0D7E4ED7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482AA-4616-BE21-E8E0-BE464A13CA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90911B-69F9-3744-B7C9-EE3001597E97}" type="datetimeFigureOut">
              <a:rPr lang="en-US" smtClean="0"/>
              <a:t>10/23/2023</a:t>
            </a:fld>
            <a:endParaRPr lang="en-US" dirty="0"/>
          </a:p>
        </p:txBody>
      </p:sp>
      <p:sp>
        <p:nvSpPr>
          <p:cNvPr id="5" name="Footer Placeholder 4">
            <a:extLst>
              <a:ext uri="{FF2B5EF4-FFF2-40B4-BE49-F238E27FC236}">
                <a16:creationId xmlns:a16="http://schemas.microsoft.com/office/drawing/2014/main" id="{6F5680AA-EBA1-35D3-B50F-7F6E064CF7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22B8D3E-B70E-411C-FAA5-31608A17A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091C1E-E01A-454E-B6F5-F8A53A4B09A6}" type="slidenum">
              <a:rPr lang="en-US" smtClean="0"/>
              <a:t>‹#›</a:t>
            </a:fld>
            <a:endParaRPr lang="en-US" dirty="0"/>
          </a:p>
        </p:txBody>
      </p:sp>
    </p:spTree>
    <p:extLst>
      <p:ext uri="{BB962C8B-B14F-4D97-AF65-F5344CB8AC3E}">
        <p14:creationId xmlns:p14="http://schemas.microsoft.com/office/powerpoint/2010/main" val="3277756106"/>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hyperlink" Target="https://www.rawpixel.com/"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3.png"/><Relationship Id="rId11" Type="http://schemas.openxmlformats.org/officeDocument/2006/relationships/hyperlink" Target="https://www.rawpixel.com/image/6513835" TargetMode="External"/><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hyperlink" Target="https://www.rawpixel.com/" TargetMode="External"/><Relationship Id="rId3" Type="http://schemas.openxmlformats.org/officeDocument/2006/relationships/image" Target="../media/image18.png"/><Relationship Id="rId7" Type="http://schemas.openxmlformats.org/officeDocument/2006/relationships/hyperlink" Target="https://www.rawpixel.com/image/6513835"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bloomu.az1.qualtrics.com/jfe/form/SV_1Fc8THCvCYcQgyW"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commonwealthu.edu/student-complaints-and-concern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cm.maxient.com/reportingform.php?BloomsburgUniv&amp;layout_id=12"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mailto:tfosse@commonwealthu.edu" TargetMode="External"/><Relationship Id="rId3" Type="http://schemas.openxmlformats.org/officeDocument/2006/relationships/hyperlink" Target="mailto:viceprovost@commonwealthu.edu" TargetMode="External"/><Relationship Id="rId7" Type="http://schemas.openxmlformats.org/officeDocument/2006/relationships/hyperlink" Target="mailto:jheid@commonwealthu.edu" TargetMode="External"/><Relationship Id="rId12" Type="http://schemas.openxmlformats.org/officeDocument/2006/relationships/hyperlink" Target="mailto:ajones@commonwealthu.edu"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mailto:zdubord@commonwealthu.edu" TargetMode="External"/><Relationship Id="rId11" Type="http://schemas.openxmlformats.org/officeDocument/2006/relationships/hyperlink" Target="mailto:TMaurer@commonwealthu.edu" TargetMode="External"/><Relationship Id="rId5" Type="http://schemas.openxmlformats.org/officeDocument/2006/relationships/hyperlink" Target="mailto:grusczyk@commonwealthu.edu" TargetMode="External"/><Relationship Id="rId10" Type="http://schemas.openxmlformats.org/officeDocument/2006/relationships/hyperlink" Target="mailto:jraup@commonwealthu.edu" TargetMode="External"/><Relationship Id="rId4" Type="http://schemas.openxmlformats.org/officeDocument/2006/relationships/hyperlink" Target="mailto:deanofstudents@commonwealthu.edu" TargetMode="External"/><Relationship Id="rId9" Type="http://schemas.openxmlformats.org/officeDocument/2006/relationships/hyperlink" Target="mailto:titleixcoord@commonwealthu.edu"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3DB94-F19B-7DE5-551D-D906920CE5A0}"/>
              </a:ext>
            </a:extLst>
          </p:cNvPr>
          <p:cNvSpPr>
            <a:spLocks noGrp="1"/>
          </p:cNvSpPr>
          <p:nvPr>
            <p:ph type="ctrTitle"/>
          </p:nvPr>
        </p:nvSpPr>
        <p:spPr/>
        <p:txBody>
          <a:bodyPr/>
          <a:lstStyle/>
          <a:p>
            <a:r>
              <a:rPr lang="en-US" dirty="0">
                <a:latin typeface="Franklin Gothic Medium"/>
              </a:rPr>
              <a:t>Student Complaints and Concerns</a:t>
            </a:r>
            <a:endParaRPr lang="en-US" dirty="0"/>
          </a:p>
        </p:txBody>
      </p:sp>
      <p:sp>
        <p:nvSpPr>
          <p:cNvPr id="3" name="Subtitle 2">
            <a:extLst>
              <a:ext uri="{FF2B5EF4-FFF2-40B4-BE49-F238E27FC236}">
                <a16:creationId xmlns:a16="http://schemas.microsoft.com/office/drawing/2014/main" id="{91730BEA-0917-4144-D149-8C54E3D8FB81}"/>
              </a:ext>
            </a:extLst>
          </p:cNvPr>
          <p:cNvSpPr>
            <a:spLocks noGrp="1"/>
          </p:cNvSpPr>
          <p:nvPr>
            <p:ph type="subTitle" idx="1"/>
          </p:nvPr>
        </p:nvSpPr>
        <p:spPr/>
        <p:txBody>
          <a:bodyPr vert="horz" lIns="91440" tIns="45720" rIns="91440" bIns="45720" rtlCol="0" anchor="t">
            <a:normAutofit/>
          </a:bodyPr>
          <a:lstStyle/>
          <a:p>
            <a:r>
              <a:rPr lang="en-US" dirty="0">
                <a:latin typeface="Franklin Gothic Medium"/>
              </a:rPr>
              <a:t>October 23, 2023</a:t>
            </a:r>
          </a:p>
        </p:txBody>
      </p:sp>
    </p:spTree>
    <p:extLst>
      <p:ext uri="{BB962C8B-B14F-4D97-AF65-F5344CB8AC3E}">
        <p14:creationId xmlns:p14="http://schemas.microsoft.com/office/powerpoint/2010/main" val="2972163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9B7B-40AD-4D17-BF28-B98868EBB9ED}"/>
              </a:ext>
            </a:extLst>
          </p:cNvPr>
          <p:cNvSpPr>
            <a:spLocks noGrp="1"/>
          </p:cNvSpPr>
          <p:nvPr>
            <p:ph type="title"/>
          </p:nvPr>
        </p:nvSpPr>
        <p:spPr/>
        <p:txBody>
          <a:bodyPr/>
          <a:lstStyle/>
          <a:p>
            <a:r>
              <a:rPr lang="en-US" dirty="0"/>
              <a:t>Use CU Succeed Regarding a Particular Student</a:t>
            </a:r>
          </a:p>
        </p:txBody>
      </p:sp>
      <p:pic>
        <p:nvPicPr>
          <p:cNvPr id="8" name="Picture 7">
            <a:extLst>
              <a:ext uri="{FF2B5EF4-FFF2-40B4-BE49-F238E27FC236}">
                <a16:creationId xmlns:a16="http://schemas.microsoft.com/office/drawing/2014/main" id="{7FF1AA73-5C60-4EE2-A889-E108A39C49EC}"/>
              </a:ext>
            </a:extLst>
          </p:cNvPr>
          <p:cNvPicPr>
            <a:picLocks noChangeAspect="1"/>
          </p:cNvPicPr>
          <p:nvPr/>
        </p:nvPicPr>
        <p:blipFill>
          <a:blip r:embed="rId3"/>
          <a:stretch>
            <a:fillRect/>
          </a:stretch>
        </p:blipFill>
        <p:spPr>
          <a:xfrm>
            <a:off x="7740182" y="1763328"/>
            <a:ext cx="3860690" cy="4598858"/>
          </a:xfrm>
          <a:prstGeom prst="rect">
            <a:avLst/>
          </a:prstGeom>
        </p:spPr>
      </p:pic>
      <p:grpSp>
        <p:nvGrpSpPr>
          <p:cNvPr id="14" name="Group 13">
            <a:extLst>
              <a:ext uri="{FF2B5EF4-FFF2-40B4-BE49-F238E27FC236}">
                <a16:creationId xmlns:a16="http://schemas.microsoft.com/office/drawing/2014/main" id="{99A990EB-7A71-4985-8657-7F04F7A9A661}"/>
              </a:ext>
            </a:extLst>
          </p:cNvPr>
          <p:cNvGrpSpPr/>
          <p:nvPr/>
        </p:nvGrpSpPr>
        <p:grpSpPr>
          <a:xfrm>
            <a:off x="413917" y="1900399"/>
            <a:ext cx="2809573" cy="4278610"/>
            <a:chOff x="480292" y="1879617"/>
            <a:chExt cx="2475612" cy="3770031"/>
          </a:xfrm>
        </p:grpSpPr>
        <p:grpSp>
          <p:nvGrpSpPr>
            <p:cNvPr id="12" name="Group 11">
              <a:extLst>
                <a:ext uri="{FF2B5EF4-FFF2-40B4-BE49-F238E27FC236}">
                  <a16:creationId xmlns:a16="http://schemas.microsoft.com/office/drawing/2014/main" id="{6677CC21-11D4-44F9-ACFE-BFC528B3BCB0}"/>
                </a:ext>
              </a:extLst>
            </p:cNvPr>
            <p:cNvGrpSpPr/>
            <p:nvPr/>
          </p:nvGrpSpPr>
          <p:grpSpPr>
            <a:xfrm>
              <a:off x="480292" y="1879617"/>
              <a:ext cx="2475612" cy="3699147"/>
              <a:chOff x="867526" y="1879617"/>
              <a:chExt cx="2236159" cy="3341348"/>
            </a:xfrm>
          </p:grpSpPr>
          <p:pic>
            <p:nvPicPr>
              <p:cNvPr id="6" name="Picture 5">
                <a:extLst>
                  <a:ext uri="{FF2B5EF4-FFF2-40B4-BE49-F238E27FC236}">
                    <a16:creationId xmlns:a16="http://schemas.microsoft.com/office/drawing/2014/main" id="{F4E70CDA-E725-4444-84A2-8E1BC88314C9}"/>
                  </a:ext>
                </a:extLst>
              </p:cNvPr>
              <p:cNvPicPr>
                <a:picLocks noChangeAspect="1"/>
              </p:cNvPicPr>
              <p:nvPr/>
            </p:nvPicPr>
            <p:blipFill rotWithShape="1">
              <a:blip r:embed="rId4"/>
              <a:srcRect r="63851" b="18269"/>
              <a:stretch/>
            </p:blipFill>
            <p:spPr>
              <a:xfrm>
                <a:off x="885111" y="1879617"/>
                <a:ext cx="2218574" cy="3341348"/>
              </a:xfrm>
              <a:prstGeom prst="rect">
                <a:avLst/>
              </a:prstGeom>
            </p:spPr>
          </p:pic>
          <p:sp>
            <p:nvSpPr>
              <p:cNvPr id="9" name="Rectangle 8">
                <a:extLst>
                  <a:ext uri="{FF2B5EF4-FFF2-40B4-BE49-F238E27FC236}">
                    <a16:creationId xmlns:a16="http://schemas.microsoft.com/office/drawing/2014/main" id="{A4D28CBA-51CD-40A7-A0C2-B6914B1DA2E1}"/>
                  </a:ext>
                </a:extLst>
              </p:cNvPr>
              <p:cNvSpPr/>
              <p:nvPr/>
            </p:nvSpPr>
            <p:spPr>
              <a:xfrm>
                <a:off x="867526" y="4308230"/>
                <a:ext cx="2086688" cy="48357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pic>
            <p:nvPicPr>
              <p:cNvPr id="10" name="Picture 9">
                <a:extLst>
                  <a:ext uri="{FF2B5EF4-FFF2-40B4-BE49-F238E27FC236}">
                    <a16:creationId xmlns:a16="http://schemas.microsoft.com/office/drawing/2014/main" id="{4A486560-0B8D-41BF-9A36-796E88B7EA17}"/>
                  </a:ext>
                </a:extLst>
              </p:cNvPr>
              <p:cNvPicPr>
                <a:picLocks noChangeAspect="1"/>
              </p:cNvPicPr>
              <p:nvPr/>
            </p:nvPicPr>
            <p:blipFill rotWithShape="1">
              <a:blip r:embed="rId5"/>
              <a:srcRect t="2924"/>
              <a:stretch/>
            </p:blipFill>
            <p:spPr>
              <a:xfrm>
                <a:off x="885111" y="1879617"/>
                <a:ext cx="933914" cy="875426"/>
              </a:xfrm>
              <a:prstGeom prst="rect">
                <a:avLst/>
              </a:prstGeom>
            </p:spPr>
          </p:pic>
          <p:sp>
            <p:nvSpPr>
              <p:cNvPr id="11" name="TextBox 10">
                <a:extLst>
                  <a:ext uri="{FF2B5EF4-FFF2-40B4-BE49-F238E27FC236}">
                    <a16:creationId xmlns:a16="http://schemas.microsoft.com/office/drawing/2014/main" id="{D9AF4753-2088-48F8-A79C-7861F0BC1DF1}"/>
                  </a:ext>
                </a:extLst>
              </p:cNvPr>
              <p:cNvSpPr txBox="1"/>
              <p:nvPr/>
            </p:nvSpPr>
            <p:spPr>
              <a:xfrm>
                <a:off x="943921" y="2669740"/>
                <a:ext cx="1463070" cy="269457"/>
              </a:xfrm>
              <a:prstGeom prst="rect">
                <a:avLst/>
              </a:prstGeom>
              <a:solidFill>
                <a:srgbClr val="921E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Franklin Gothic Book" panose="020B0503020102020204"/>
                    <a:ea typeface="+mn-ea"/>
                    <a:cs typeface="+mn-cs"/>
                  </a:rPr>
                  <a:t>Your Name</a:t>
                </a:r>
              </a:p>
            </p:txBody>
          </p:sp>
        </p:grpSp>
        <p:pic>
          <p:nvPicPr>
            <p:cNvPr id="13" name="Picture 12">
              <a:extLst>
                <a:ext uri="{FF2B5EF4-FFF2-40B4-BE49-F238E27FC236}">
                  <a16:creationId xmlns:a16="http://schemas.microsoft.com/office/drawing/2014/main" id="{854AED1C-B07F-4535-8D65-45ADF99FD0F5}"/>
                </a:ext>
              </a:extLst>
            </p:cNvPr>
            <p:cNvPicPr>
              <a:picLocks noChangeAspect="1"/>
            </p:cNvPicPr>
            <p:nvPr/>
          </p:nvPicPr>
          <p:blipFill rotWithShape="1">
            <a:blip r:embed="rId4"/>
            <a:srcRect t="89455" r="63851"/>
            <a:stretch/>
          </p:blipFill>
          <p:spPr>
            <a:xfrm>
              <a:off x="499760" y="5172364"/>
              <a:ext cx="2456144" cy="477284"/>
            </a:xfrm>
            <a:prstGeom prst="rect">
              <a:avLst/>
            </a:prstGeom>
          </p:spPr>
        </p:pic>
      </p:grpSp>
      <p:grpSp>
        <p:nvGrpSpPr>
          <p:cNvPr id="16" name="Group 15">
            <a:extLst>
              <a:ext uri="{FF2B5EF4-FFF2-40B4-BE49-F238E27FC236}">
                <a16:creationId xmlns:a16="http://schemas.microsoft.com/office/drawing/2014/main" id="{69172A3F-9B31-48C3-8D93-A8DF061D05ED}"/>
              </a:ext>
            </a:extLst>
          </p:cNvPr>
          <p:cNvGrpSpPr/>
          <p:nvPr/>
        </p:nvGrpSpPr>
        <p:grpSpPr>
          <a:xfrm>
            <a:off x="3552321" y="1763328"/>
            <a:ext cx="3860690" cy="4598858"/>
            <a:chOff x="3552321" y="1763328"/>
            <a:chExt cx="3860690" cy="4598858"/>
          </a:xfrm>
        </p:grpSpPr>
        <p:pic>
          <p:nvPicPr>
            <p:cNvPr id="7" name="Picture 6">
              <a:extLst>
                <a:ext uri="{FF2B5EF4-FFF2-40B4-BE49-F238E27FC236}">
                  <a16:creationId xmlns:a16="http://schemas.microsoft.com/office/drawing/2014/main" id="{DBDF14F4-2140-4837-8D16-EF60CE7EBAD4}"/>
                </a:ext>
              </a:extLst>
            </p:cNvPr>
            <p:cNvPicPr>
              <a:picLocks noChangeAspect="1"/>
            </p:cNvPicPr>
            <p:nvPr/>
          </p:nvPicPr>
          <p:blipFill>
            <a:blip r:embed="rId6"/>
            <a:stretch>
              <a:fillRect/>
            </a:stretch>
          </p:blipFill>
          <p:spPr>
            <a:xfrm>
              <a:off x="3578454" y="1763328"/>
              <a:ext cx="3834557" cy="4598858"/>
            </a:xfrm>
            <a:prstGeom prst="rect">
              <a:avLst/>
            </a:prstGeom>
          </p:spPr>
        </p:pic>
        <p:pic>
          <p:nvPicPr>
            <p:cNvPr id="15" name="Picture 14">
              <a:extLst>
                <a:ext uri="{FF2B5EF4-FFF2-40B4-BE49-F238E27FC236}">
                  <a16:creationId xmlns:a16="http://schemas.microsoft.com/office/drawing/2014/main" id="{AE29C361-C6FE-4FC8-8FF4-C548F6422BD8}"/>
                </a:ext>
              </a:extLst>
            </p:cNvPr>
            <p:cNvPicPr>
              <a:picLocks noChangeAspect="1"/>
            </p:cNvPicPr>
            <p:nvPr/>
          </p:nvPicPr>
          <p:blipFill rotWithShape="1">
            <a:blip r:embed="rId3"/>
            <a:srcRect l="-324" r="324" b="80527"/>
            <a:stretch/>
          </p:blipFill>
          <p:spPr>
            <a:xfrm>
              <a:off x="3552321" y="1763328"/>
              <a:ext cx="3860690" cy="895543"/>
            </a:xfrm>
            <a:prstGeom prst="rect">
              <a:avLst/>
            </a:prstGeom>
          </p:spPr>
        </p:pic>
      </p:grpSp>
    </p:spTree>
    <p:extLst>
      <p:ext uri="{BB962C8B-B14F-4D97-AF65-F5344CB8AC3E}">
        <p14:creationId xmlns:p14="http://schemas.microsoft.com/office/powerpoint/2010/main" val="3125020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9B7B-40AD-4D17-BF28-B98868EBB9ED}"/>
              </a:ext>
            </a:extLst>
          </p:cNvPr>
          <p:cNvSpPr>
            <a:spLocks noGrp="1"/>
          </p:cNvSpPr>
          <p:nvPr>
            <p:ph type="title"/>
          </p:nvPr>
        </p:nvSpPr>
        <p:spPr/>
        <p:txBody>
          <a:bodyPr/>
          <a:lstStyle/>
          <a:p>
            <a:r>
              <a:rPr lang="en-US" dirty="0"/>
              <a:t>Use CU Succeed Regarding a Particular Student</a:t>
            </a:r>
          </a:p>
        </p:txBody>
      </p:sp>
      <p:grpSp>
        <p:nvGrpSpPr>
          <p:cNvPr id="68" name="Group 67">
            <a:extLst>
              <a:ext uri="{FF2B5EF4-FFF2-40B4-BE49-F238E27FC236}">
                <a16:creationId xmlns:a16="http://schemas.microsoft.com/office/drawing/2014/main" id="{CC78A11C-1352-4FEE-84B1-5BD277096C71}"/>
              </a:ext>
            </a:extLst>
          </p:cNvPr>
          <p:cNvGrpSpPr/>
          <p:nvPr/>
        </p:nvGrpSpPr>
        <p:grpSpPr>
          <a:xfrm>
            <a:off x="0" y="1602571"/>
            <a:ext cx="12192000" cy="4552690"/>
            <a:chOff x="0" y="1602571"/>
            <a:chExt cx="12192000" cy="4552690"/>
          </a:xfrm>
        </p:grpSpPr>
        <p:grpSp>
          <p:nvGrpSpPr>
            <p:cNvPr id="48" name="Group 47">
              <a:extLst>
                <a:ext uri="{FF2B5EF4-FFF2-40B4-BE49-F238E27FC236}">
                  <a16:creationId xmlns:a16="http://schemas.microsoft.com/office/drawing/2014/main" id="{92E0BD34-64B2-4377-B978-31CD47E3925D}"/>
                </a:ext>
              </a:extLst>
            </p:cNvPr>
            <p:cNvGrpSpPr/>
            <p:nvPr/>
          </p:nvGrpSpPr>
          <p:grpSpPr>
            <a:xfrm>
              <a:off x="0" y="1789248"/>
              <a:ext cx="12192000" cy="1974850"/>
              <a:chOff x="71088" y="502505"/>
              <a:chExt cx="12192000" cy="1974850"/>
            </a:xfrm>
          </p:grpSpPr>
          <p:grpSp>
            <p:nvGrpSpPr>
              <p:cNvPr id="46" name="Group 45">
                <a:extLst>
                  <a:ext uri="{FF2B5EF4-FFF2-40B4-BE49-F238E27FC236}">
                    <a16:creationId xmlns:a16="http://schemas.microsoft.com/office/drawing/2014/main" id="{62E33E61-B431-4D26-A0DB-75D9A4137711}"/>
                  </a:ext>
                </a:extLst>
              </p:cNvPr>
              <p:cNvGrpSpPr/>
              <p:nvPr/>
            </p:nvGrpSpPr>
            <p:grpSpPr>
              <a:xfrm>
                <a:off x="71088" y="502505"/>
                <a:ext cx="12192000" cy="1974850"/>
                <a:chOff x="71088" y="502505"/>
                <a:chExt cx="12192000" cy="1974850"/>
              </a:xfrm>
            </p:grpSpPr>
            <p:grpSp>
              <p:nvGrpSpPr>
                <p:cNvPr id="38" name="Group 37">
                  <a:extLst>
                    <a:ext uri="{FF2B5EF4-FFF2-40B4-BE49-F238E27FC236}">
                      <a16:creationId xmlns:a16="http://schemas.microsoft.com/office/drawing/2014/main" id="{B5C6DDD3-E345-48B0-90B6-13ED4F824E18}"/>
                    </a:ext>
                  </a:extLst>
                </p:cNvPr>
                <p:cNvGrpSpPr/>
                <p:nvPr/>
              </p:nvGrpSpPr>
              <p:grpSpPr>
                <a:xfrm>
                  <a:off x="71088" y="502505"/>
                  <a:ext cx="12192000" cy="1974850"/>
                  <a:chOff x="71088" y="502505"/>
                  <a:chExt cx="12192000" cy="1974850"/>
                </a:xfrm>
              </p:grpSpPr>
              <p:grpSp>
                <p:nvGrpSpPr>
                  <p:cNvPr id="30" name="Group 29">
                    <a:extLst>
                      <a:ext uri="{FF2B5EF4-FFF2-40B4-BE49-F238E27FC236}">
                        <a16:creationId xmlns:a16="http://schemas.microsoft.com/office/drawing/2014/main" id="{C066102A-9F56-489C-A1BA-0FAC1688C7E5}"/>
                      </a:ext>
                    </a:extLst>
                  </p:cNvPr>
                  <p:cNvGrpSpPr/>
                  <p:nvPr/>
                </p:nvGrpSpPr>
                <p:grpSpPr>
                  <a:xfrm>
                    <a:off x="71088" y="502505"/>
                    <a:ext cx="12192000" cy="1974850"/>
                    <a:chOff x="71088" y="502505"/>
                    <a:chExt cx="12192000" cy="1974850"/>
                  </a:xfrm>
                </p:grpSpPr>
                <p:grpSp>
                  <p:nvGrpSpPr>
                    <p:cNvPr id="12" name="Group 11">
                      <a:extLst>
                        <a:ext uri="{FF2B5EF4-FFF2-40B4-BE49-F238E27FC236}">
                          <a16:creationId xmlns:a16="http://schemas.microsoft.com/office/drawing/2014/main" id="{636DE879-7D41-4D23-9D3D-23AD3276B793}"/>
                        </a:ext>
                      </a:extLst>
                    </p:cNvPr>
                    <p:cNvGrpSpPr/>
                    <p:nvPr/>
                  </p:nvGrpSpPr>
                  <p:grpSpPr>
                    <a:xfrm>
                      <a:off x="71088" y="502505"/>
                      <a:ext cx="12192000" cy="1974850"/>
                      <a:chOff x="71088" y="502505"/>
                      <a:chExt cx="12192000" cy="1974850"/>
                    </a:xfrm>
                  </p:grpSpPr>
                  <p:pic>
                    <p:nvPicPr>
                      <p:cNvPr id="3" name="Picture 2">
                        <a:extLst>
                          <a:ext uri="{FF2B5EF4-FFF2-40B4-BE49-F238E27FC236}">
                            <a16:creationId xmlns:a16="http://schemas.microsoft.com/office/drawing/2014/main" id="{D098A2B3-1AF1-4F36-A621-AFF73B09CA4B}"/>
                          </a:ext>
                        </a:extLst>
                      </p:cNvPr>
                      <p:cNvPicPr>
                        <a:picLocks noChangeAspect="1"/>
                      </p:cNvPicPr>
                      <p:nvPr/>
                    </p:nvPicPr>
                    <p:blipFill>
                      <a:blip r:embed="rId3"/>
                      <a:stretch>
                        <a:fillRect/>
                      </a:stretch>
                    </p:blipFill>
                    <p:spPr>
                      <a:xfrm>
                        <a:off x="71088" y="502505"/>
                        <a:ext cx="12192000" cy="1974850"/>
                      </a:xfrm>
                      <a:prstGeom prst="rect">
                        <a:avLst/>
                      </a:prstGeom>
                    </p:spPr>
                  </p:pic>
                  <p:pic>
                    <p:nvPicPr>
                      <p:cNvPr id="11" name="Picture 10">
                        <a:extLst>
                          <a:ext uri="{FF2B5EF4-FFF2-40B4-BE49-F238E27FC236}">
                            <a16:creationId xmlns:a16="http://schemas.microsoft.com/office/drawing/2014/main" id="{642CDE23-BF55-4D84-98F3-9FED2A3970F7}"/>
                          </a:ext>
                        </a:extLst>
                      </p:cNvPr>
                      <p:cNvPicPr>
                        <a:picLocks noChangeAspect="1"/>
                      </p:cNvPicPr>
                      <p:nvPr/>
                    </p:nvPicPr>
                    <p:blipFill rotWithShape="1">
                      <a:blip r:embed="rId4"/>
                      <a:srcRect l="1483" t="4298" r="2077"/>
                      <a:stretch/>
                    </p:blipFill>
                    <p:spPr>
                      <a:xfrm>
                        <a:off x="8892073" y="531705"/>
                        <a:ext cx="3299927" cy="1178629"/>
                      </a:xfrm>
                      <a:prstGeom prst="rect">
                        <a:avLst/>
                      </a:prstGeom>
                    </p:spPr>
                  </p:pic>
                </p:grpSp>
                <p:sp>
                  <p:nvSpPr>
                    <p:cNvPr id="29" name="Rectangle 28">
                      <a:extLst>
                        <a:ext uri="{FF2B5EF4-FFF2-40B4-BE49-F238E27FC236}">
                          <a16:creationId xmlns:a16="http://schemas.microsoft.com/office/drawing/2014/main" id="{65068D77-6BE1-4007-BC85-E33B0ADFDC74}"/>
                        </a:ext>
                      </a:extLst>
                    </p:cNvPr>
                    <p:cNvSpPr/>
                    <p:nvPr/>
                  </p:nvSpPr>
                  <p:spPr>
                    <a:xfrm>
                      <a:off x="9423918" y="1151516"/>
                      <a:ext cx="1800809" cy="369374"/>
                    </a:xfrm>
                    <a:prstGeom prst="rect">
                      <a:avLst/>
                    </a:prstGeom>
                    <a:solidFill>
                      <a:srgbClr val="C7D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grpSp>
              <p:grpSp>
                <p:nvGrpSpPr>
                  <p:cNvPr id="36" name="Group 35">
                    <a:extLst>
                      <a:ext uri="{FF2B5EF4-FFF2-40B4-BE49-F238E27FC236}">
                        <a16:creationId xmlns:a16="http://schemas.microsoft.com/office/drawing/2014/main" id="{5F7B4694-E251-465E-97BC-E7D26E0125B8}"/>
                      </a:ext>
                    </a:extLst>
                  </p:cNvPr>
                  <p:cNvGrpSpPr/>
                  <p:nvPr/>
                </p:nvGrpSpPr>
                <p:grpSpPr>
                  <a:xfrm>
                    <a:off x="8943531" y="1017839"/>
                    <a:ext cx="500604" cy="503051"/>
                    <a:chOff x="4394118" y="4158351"/>
                    <a:chExt cx="952012" cy="956667"/>
                  </a:xfrm>
                </p:grpSpPr>
                <p:sp>
                  <p:nvSpPr>
                    <p:cNvPr id="32" name="Oval 31">
                      <a:extLst>
                        <a:ext uri="{FF2B5EF4-FFF2-40B4-BE49-F238E27FC236}">
                          <a16:creationId xmlns:a16="http://schemas.microsoft.com/office/drawing/2014/main" id="{04C7BFE9-8FA9-418B-A89C-A9F5E82ED2A9}"/>
                        </a:ext>
                      </a:extLst>
                    </p:cNvPr>
                    <p:cNvSpPr/>
                    <p:nvPr/>
                  </p:nvSpPr>
                  <p:spPr>
                    <a:xfrm>
                      <a:off x="4394118" y="4158351"/>
                      <a:ext cx="939911" cy="9248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grpSp>
                  <p:nvGrpSpPr>
                    <p:cNvPr id="35" name="Group 34">
                      <a:extLst>
                        <a:ext uri="{FF2B5EF4-FFF2-40B4-BE49-F238E27FC236}">
                          <a16:creationId xmlns:a16="http://schemas.microsoft.com/office/drawing/2014/main" id="{58E0134A-6BED-4519-9029-0703A81DD626}"/>
                        </a:ext>
                      </a:extLst>
                    </p:cNvPr>
                    <p:cNvGrpSpPr/>
                    <p:nvPr/>
                  </p:nvGrpSpPr>
                  <p:grpSpPr>
                    <a:xfrm>
                      <a:off x="4401970" y="4190152"/>
                      <a:ext cx="944160" cy="924866"/>
                      <a:chOff x="3200886" y="3234156"/>
                      <a:chExt cx="944160" cy="924866"/>
                    </a:xfrm>
                  </p:grpSpPr>
                  <p:pic>
                    <p:nvPicPr>
                      <p:cNvPr id="31" name="Picture 30">
                        <a:extLst>
                          <a:ext uri="{FF2B5EF4-FFF2-40B4-BE49-F238E27FC236}">
                            <a16:creationId xmlns:a16="http://schemas.microsoft.com/office/drawing/2014/main" id="{661D2815-C314-435C-98B6-264FC09AD3D5}"/>
                          </a:ext>
                        </a:extLst>
                      </p:cNvPr>
                      <p:cNvPicPr>
                        <a:picLocks noChangeAspect="1"/>
                      </p:cNvPicPr>
                      <p:nvPr/>
                    </p:nvPicPr>
                    <p:blipFill rotWithShape="1">
                      <a:blip r:embed="rId5"/>
                      <a:srcRect l="9650" t="383" r="-5719" b="72624"/>
                      <a:stretch/>
                    </p:blipFill>
                    <p:spPr>
                      <a:xfrm>
                        <a:off x="3217540" y="3318585"/>
                        <a:ext cx="927506" cy="789488"/>
                      </a:xfrm>
                      <a:prstGeom prst="rect">
                        <a:avLst/>
                      </a:prstGeom>
                    </p:spPr>
                  </p:pic>
                  <p:sp>
                    <p:nvSpPr>
                      <p:cNvPr id="33" name="Oval 32">
                        <a:extLst>
                          <a:ext uri="{FF2B5EF4-FFF2-40B4-BE49-F238E27FC236}">
                            <a16:creationId xmlns:a16="http://schemas.microsoft.com/office/drawing/2014/main" id="{FC382158-31A9-47B6-99E3-1F45F41AA01F}"/>
                          </a:ext>
                        </a:extLst>
                      </p:cNvPr>
                      <p:cNvSpPr/>
                      <p:nvPr/>
                    </p:nvSpPr>
                    <p:spPr>
                      <a:xfrm>
                        <a:off x="3200886" y="3234156"/>
                        <a:ext cx="939911" cy="924866"/>
                      </a:xfrm>
                      <a:prstGeom prst="ellipse">
                        <a:avLst/>
                      </a:prstGeom>
                      <a:noFill/>
                      <a:ln w="76200">
                        <a:solidFill>
                          <a:srgbClr val="C7D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grpSp>
              </p:grpSp>
              <p:sp>
                <p:nvSpPr>
                  <p:cNvPr id="37" name="Rectangle 36">
                    <a:extLst>
                      <a:ext uri="{FF2B5EF4-FFF2-40B4-BE49-F238E27FC236}">
                        <a16:creationId xmlns:a16="http://schemas.microsoft.com/office/drawing/2014/main" id="{4D406398-4296-4BF2-98A1-4C27565B0584}"/>
                      </a:ext>
                    </a:extLst>
                  </p:cNvPr>
                  <p:cNvSpPr/>
                  <p:nvPr/>
                </p:nvSpPr>
                <p:spPr>
                  <a:xfrm rot="20315245">
                    <a:off x="9272966" y="1439498"/>
                    <a:ext cx="208216" cy="80490"/>
                  </a:xfrm>
                  <a:prstGeom prst="rect">
                    <a:avLst/>
                  </a:prstGeom>
                  <a:solidFill>
                    <a:srgbClr val="C7DBE9"/>
                  </a:solidFill>
                  <a:ln>
                    <a:solidFill>
                      <a:srgbClr val="C7D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grpSp>
            <p:sp>
              <p:nvSpPr>
                <p:cNvPr id="43" name="TextBox 42">
                  <a:extLst>
                    <a:ext uri="{FF2B5EF4-FFF2-40B4-BE49-F238E27FC236}">
                      <a16:creationId xmlns:a16="http://schemas.microsoft.com/office/drawing/2014/main" id="{D13A37E2-C8A6-4183-B166-2A460CEE2248}"/>
                    </a:ext>
                  </a:extLst>
                </p:cNvPr>
                <p:cNvSpPr txBox="1"/>
                <p:nvPr/>
              </p:nvSpPr>
              <p:spPr>
                <a:xfrm>
                  <a:off x="9416253" y="1132921"/>
                  <a:ext cx="10296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65000"/>
                          <a:lumOff val="35000"/>
                        </a:prstClr>
                      </a:solidFill>
                      <a:effectLst/>
                      <a:uLnTx/>
                      <a:uFillTx/>
                      <a:latin typeface="Franklin Gothic Book" panose="020B0503020102020204"/>
                      <a:ea typeface="+mn-ea"/>
                      <a:cs typeface="+mn-cs"/>
                    </a:rPr>
                    <a:t>P11051106</a:t>
                  </a:r>
                  <a:endParaRPr kumimoji="0" lang="en-US" sz="1200" b="0" i="0" u="none" strike="noStrike" kern="1200" cap="none" spc="0" normalizeH="0" baseline="0" noProof="0" dirty="0">
                    <a:ln>
                      <a:noFill/>
                    </a:ln>
                    <a:solidFill>
                      <a:prstClr val="black">
                        <a:lumMod val="65000"/>
                        <a:lumOff val="35000"/>
                      </a:prstClr>
                    </a:solidFill>
                    <a:effectLst/>
                    <a:uLnTx/>
                    <a:uFillTx/>
                    <a:latin typeface="Franklin Gothic Book" panose="020B0503020102020204"/>
                    <a:ea typeface="+mn-ea"/>
                    <a:cs typeface="+mn-cs"/>
                  </a:endParaRPr>
                </a:p>
              </p:txBody>
            </p:sp>
            <p:sp>
              <p:nvSpPr>
                <p:cNvPr id="44" name="TextBox 43">
                  <a:extLst>
                    <a:ext uri="{FF2B5EF4-FFF2-40B4-BE49-F238E27FC236}">
                      <a16:creationId xmlns:a16="http://schemas.microsoft.com/office/drawing/2014/main" id="{C2F40C8A-863B-49A3-A812-82A86445031D}"/>
                    </a:ext>
                  </a:extLst>
                </p:cNvPr>
                <p:cNvSpPr txBox="1"/>
                <p:nvPr/>
              </p:nvSpPr>
              <p:spPr>
                <a:xfrm>
                  <a:off x="9416253" y="1316606"/>
                  <a:ext cx="167909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Franklin Gothic Book" panose="020B0503020102020204"/>
                      <a:ea typeface="+mn-ea"/>
                      <a:cs typeface="+mn-cs"/>
                    </a:rPr>
                    <a:t>lhs@lockhaven.edu</a:t>
                  </a:r>
                </a:p>
              </p:txBody>
            </p:sp>
            <p:sp>
              <p:nvSpPr>
                <p:cNvPr id="45" name="Rectangle 44">
                  <a:extLst>
                    <a:ext uri="{FF2B5EF4-FFF2-40B4-BE49-F238E27FC236}">
                      <a16:creationId xmlns:a16="http://schemas.microsoft.com/office/drawing/2014/main" id="{8AD8E42C-9959-48E8-8698-41A1B5FED568}"/>
                    </a:ext>
                  </a:extLst>
                </p:cNvPr>
                <p:cNvSpPr/>
                <p:nvPr/>
              </p:nvSpPr>
              <p:spPr>
                <a:xfrm>
                  <a:off x="10181514" y="1043134"/>
                  <a:ext cx="255131" cy="104388"/>
                </a:xfrm>
                <a:prstGeom prst="rect">
                  <a:avLst/>
                </a:prstGeom>
                <a:solidFill>
                  <a:srgbClr val="C7DBE9"/>
                </a:solidFill>
                <a:ln>
                  <a:solidFill>
                    <a:srgbClr val="C7D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grpSp>
          <p:pic>
            <p:nvPicPr>
              <p:cNvPr id="47" name="Picture 46">
                <a:extLst>
                  <a:ext uri="{FF2B5EF4-FFF2-40B4-BE49-F238E27FC236}">
                    <a16:creationId xmlns:a16="http://schemas.microsoft.com/office/drawing/2014/main" id="{4BAC63D5-5395-4C2C-8128-AACB5C89B0A7}"/>
                  </a:ext>
                </a:extLst>
              </p:cNvPr>
              <p:cNvPicPr>
                <a:picLocks noChangeAspect="1"/>
              </p:cNvPicPr>
              <p:nvPr/>
            </p:nvPicPr>
            <p:blipFill rotWithShape="1">
              <a:blip r:embed="rId4"/>
              <a:srcRect l="20629" t="6893" r="53651" b="66387"/>
              <a:stretch/>
            </p:blipFill>
            <p:spPr>
              <a:xfrm>
                <a:off x="9448942" y="569754"/>
                <a:ext cx="880046" cy="329075"/>
              </a:xfrm>
              <a:prstGeom prst="rect">
                <a:avLst/>
              </a:prstGeom>
            </p:spPr>
          </p:pic>
        </p:grpSp>
        <p:grpSp>
          <p:nvGrpSpPr>
            <p:cNvPr id="64" name="Group 63">
              <a:extLst>
                <a:ext uri="{FF2B5EF4-FFF2-40B4-BE49-F238E27FC236}">
                  <a16:creationId xmlns:a16="http://schemas.microsoft.com/office/drawing/2014/main" id="{5D6129D8-FE39-448C-A64C-30BED8F14DE6}"/>
                </a:ext>
              </a:extLst>
            </p:cNvPr>
            <p:cNvGrpSpPr/>
            <p:nvPr/>
          </p:nvGrpSpPr>
          <p:grpSpPr>
            <a:xfrm>
              <a:off x="1618149" y="3035126"/>
              <a:ext cx="7799452" cy="3120135"/>
              <a:chOff x="2182950" y="3280319"/>
              <a:chExt cx="7460941" cy="2984715"/>
            </a:xfrm>
          </p:grpSpPr>
          <p:grpSp>
            <p:nvGrpSpPr>
              <p:cNvPr id="57" name="Group 56">
                <a:extLst>
                  <a:ext uri="{FF2B5EF4-FFF2-40B4-BE49-F238E27FC236}">
                    <a16:creationId xmlns:a16="http://schemas.microsoft.com/office/drawing/2014/main" id="{06195134-EE95-434D-BCDE-C399A8B64983}"/>
                  </a:ext>
                </a:extLst>
              </p:cNvPr>
              <p:cNvGrpSpPr/>
              <p:nvPr/>
            </p:nvGrpSpPr>
            <p:grpSpPr>
              <a:xfrm>
                <a:off x="2182950" y="3280319"/>
                <a:ext cx="7460941" cy="2984715"/>
                <a:chOff x="1291641" y="206399"/>
                <a:chExt cx="9336102" cy="3734864"/>
              </a:xfrm>
            </p:grpSpPr>
            <p:grpSp>
              <p:nvGrpSpPr>
                <p:cNvPr id="55" name="Group 54">
                  <a:extLst>
                    <a:ext uri="{FF2B5EF4-FFF2-40B4-BE49-F238E27FC236}">
                      <a16:creationId xmlns:a16="http://schemas.microsoft.com/office/drawing/2014/main" id="{3945E614-A896-4027-B9B2-B919CE8DEEDB}"/>
                    </a:ext>
                  </a:extLst>
                </p:cNvPr>
                <p:cNvGrpSpPr/>
                <p:nvPr/>
              </p:nvGrpSpPr>
              <p:grpSpPr>
                <a:xfrm>
                  <a:off x="1291641" y="206399"/>
                  <a:ext cx="9336102" cy="3734864"/>
                  <a:chOff x="1363425" y="462132"/>
                  <a:chExt cx="9336102" cy="3734864"/>
                </a:xfrm>
              </p:grpSpPr>
              <p:grpSp>
                <p:nvGrpSpPr>
                  <p:cNvPr id="50" name="Group 49">
                    <a:extLst>
                      <a:ext uri="{FF2B5EF4-FFF2-40B4-BE49-F238E27FC236}">
                        <a16:creationId xmlns:a16="http://schemas.microsoft.com/office/drawing/2014/main" id="{8824C40F-68CD-4CD3-9AA2-B20FAF1D8C16}"/>
                      </a:ext>
                    </a:extLst>
                  </p:cNvPr>
                  <p:cNvGrpSpPr/>
                  <p:nvPr/>
                </p:nvGrpSpPr>
                <p:grpSpPr>
                  <a:xfrm>
                    <a:off x="1363425" y="462132"/>
                    <a:ext cx="8958944" cy="3734864"/>
                    <a:chOff x="838200" y="2339699"/>
                    <a:chExt cx="8958944" cy="3734864"/>
                  </a:xfrm>
                </p:grpSpPr>
                <p:grpSp>
                  <p:nvGrpSpPr>
                    <p:cNvPr id="40" name="Group 39">
                      <a:extLst>
                        <a:ext uri="{FF2B5EF4-FFF2-40B4-BE49-F238E27FC236}">
                          <a16:creationId xmlns:a16="http://schemas.microsoft.com/office/drawing/2014/main" id="{5F4D258B-1468-47C3-98ED-5106A1E0A929}"/>
                        </a:ext>
                      </a:extLst>
                    </p:cNvPr>
                    <p:cNvGrpSpPr/>
                    <p:nvPr/>
                  </p:nvGrpSpPr>
                  <p:grpSpPr>
                    <a:xfrm>
                      <a:off x="838200" y="2339699"/>
                      <a:ext cx="8958944" cy="3734864"/>
                      <a:chOff x="681828" y="2440798"/>
                      <a:chExt cx="8958944" cy="3734864"/>
                    </a:xfrm>
                  </p:grpSpPr>
                  <p:grpSp>
                    <p:nvGrpSpPr>
                      <p:cNvPr id="28" name="Group 27">
                        <a:extLst>
                          <a:ext uri="{FF2B5EF4-FFF2-40B4-BE49-F238E27FC236}">
                            <a16:creationId xmlns:a16="http://schemas.microsoft.com/office/drawing/2014/main" id="{F7F13820-7904-4268-B22C-4F26DC751584}"/>
                          </a:ext>
                        </a:extLst>
                      </p:cNvPr>
                      <p:cNvGrpSpPr/>
                      <p:nvPr/>
                    </p:nvGrpSpPr>
                    <p:grpSpPr>
                      <a:xfrm>
                        <a:off x="681828" y="2440798"/>
                        <a:ext cx="8958944" cy="3734864"/>
                        <a:chOff x="1111036" y="4565237"/>
                        <a:chExt cx="8958944" cy="3734864"/>
                      </a:xfrm>
                    </p:grpSpPr>
                    <p:grpSp>
                      <p:nvGrpSpPr>
                        <p:cNvPr id="26" name="Group 25">
                          <a:extLst>
                            <a:ext uri="{FF2B5EF4-FFF2-40B4-BE49-F238E27FC236}">
                              <a16:creationId xmlns:a16="http://schemas.microsoft.com/office/drawing/2014/main" id="{B365A1FE-3DDC-4870-A24A-9DC0A56F4D7D}"/>
                            </a:ext>
                          </a:extLst>
                        </p:cNvPr>
                        <p:cNvGrpSpPr/>
                        <p:nvPr/>
                      </p:nvGrpSpPr>
                      <p:grpSpPr>
                        <a:xfrm>
                          <a:off x="1111036" y="4565237"/>
                          <a:ext cx="8958944" cy="3734864"/>
                          <a:chOff x="278362" y="2516647"/>
                          <a:chExt cx="8958944" cy="3734864"/>
                        </a:xfrm>
                      </p:grpSpPr>
                      <p:grpSp>
                        <p:nvGrpSpPr>
                          <p:cNvPr id="20" name="Group 19">
                            <a:extLst>
                              <a:ext uri="{FF2B5EF4-FFF2-40B4-BE49-F238E27FC236}">
                                <a16:creationId xmlns:a16="http://schemas.microsoft.com/office/drawing/2014/main" id="{ACD92C1A-1A70-42F7-81BA-66C7B75AADD3}"/>
                              </a:ext>
                            </a:extLst>
                          </p:cNvPr>
                          <p:cNvGrpSpPr/>
                          <p:nvPr/>
                        </p:nvGrpSpPr>
                        <p:grpSpPr>
                          <a:xfrm>
                            <a:off x="278362" y="2516647"/>
                            <a:ext cx="8958944" cy="3734864"/>
                            <a:chOff x="278362" y="2516647"/>
                            <a:chExt cx="8958944" cy="3734864"/>
                          </a:xfrm>
                        </p:grpSpPr>
                        <p:grpSp>
                          <p:nvGrpSpPr>
                            <p:cNvPr id="18" name="Group 17">
                              <a:extLst>
                                <a:ext uri="{FF2B5EF4-FFF2-40B4-BE49-F238E27FC236}">
                                  <a16:creationId xmlns:a16="http://schemas.microsoft.com/office/drawing/2014/main" id="{99E4FA5F-BC91-4A2C-98D9-A3F21B1D25A7}"/>
                                </a:ext>
                              </a:extLst>
                            </p:cNvPr>
                            <p:cNvGrpSpPr/>
                            <p:nvPr/>
                          </p:nvGrpSpPr>
                          <p:grpSpPr>
                            <a:xfrm>
                              <a:off x="278362" y="2516647"/>
                              <a:ext cx="8958943" cy="3734864"/>
                              <a:chOff x="278362" y="2516647"/>
                              <a:chExt cx="8958943" cy="3734864"/>
                            </a:xfrm>
                          </p:grpSpPr>
                          <p:pic>
                            <p:nvPicPr>
                              <p:cNvPr id="4" name="Picture 3">
                                <a:extLst>
                                  <a:ext uri="{FF2B5EF4-FFF2-40B4-BE49-F238E27FC236}">
                                    <a16:creationId xmlns:a16="http://schemas.microsoft.com/office/drawing/2014/main" id="{863A0588-B32B-42E1-AD48-9E9136014B67}"/>
                                  </a:ext>
                                </a:extLst>
                              </p:cNvPr>
                              <p:cNvPicPr>
                                <a:picLocks noChangeAspect="1"/>
                              </p:cNvPicPr>
                              <p:nvPr/>
                            </p:nvPicPr>
                            <p:blipFill rotWithShape="1">
                              <a:blip r:embed="rId6"/>
                              <a:srcRect b="2709"/>
                              <a:stretch/>
                            </p:blipFill>
                            <p:spPr>
                              <a:xfrm>
                                <a:off x="278362" y="2516647"/>
                                <a:ext cx="8958943" cy="3734864"/>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40CE3D0A-838F-4716-A112-9B307AACE41B}"/>
                                  </a:ext>
                                </a:extLst>
                              </p:cNvPr>
                              <p:cNvPicPr>
                                <a:picLocks noChangeAspect="1"/>
                              </p:cNvPicPr>
                              <p:nvPr/>
                            </p:nvPicPr>
                            <p:blipFill>
                              <a:blip r:embed="rId7"/>
                              <a:stretch>
                                <a:fillRect/>
                              </a:stretch>
                            </p:blipFill>
                            <p:spPr>
                              <a:xfrm>
                                <a:off x="314781" y="2536821"/>
                                <a:ext cx="3193529" cy="347483"/>
                              </a:xfrm>
                              <a:prstGeom prst="rect">
                                <a:avLst/>
                              </a:prstGeom>
                            </p:spPr>
                          </p:pic>
                        </p:grpSp>
                        <p:pic>
                          <p:nvPicPr>
                            <p:cNvPr id="19" name="Picture 18">
                              <a:extLst>
                                <a:ext uri="{FF2B5EF4-FFF2-40B4-BE49-F238E27FC236}">
                                  <a16:creationId xmlns:a16="http://schemas.microsoft.com/office/drawing/2014/main" id="{A78D54C1-D2EF-4B49-B485-E9AB94251361}"/>
                                </a:ext>
                              </a:extLst>
                            </p:cNvPr>
                            <p:cNvPicPr>
                              <a:picLocks noChangeAspect="1"/>
                            </p:cNvPicPr>
                            <p:nvPr/>
                          </p:nvPicPr>
                          <p:blipFill rotWithShape="1">
                            <a:blip r:embed="rId8"/>
                            <a:srcRect r="22662"/>
                            <a:stretch/>
                          </p:blipFill>
                          <p:spPr>
                            <a:xfrm>
                              <a:off x="7668052" y="4751926"/>
                              <a:ext cx="1569254" cy="1247658"/>
                            </a:xfrm>
                            <a:prstGeom prst="rect">
                              <a:avLst/>
                            </a:prstGeom>
                          </p:spPr>
                        </p:pic>
                      </p:grpSp>
                      <p:sp>
                        <p:nvSpPr>
                          <p:cNvPr id="23" name="Rectangle 22">
                            <a:extLst>
                              <a:ext uri="{FF2B5EF4-FFF2-40B4-BE49-F238E27FC236}">
                                <a16:creationId xmlns:a16="http://schemas.microsoft.com/office/drawing/2014/main" id="{76F3431D-30B0-49BD-AE65-3A054E8D957F}"/>
                              </a:ext>
                            </a:extLst>
                          </p:cNvPr>
                          <p:cNvSpPr/>
                          <p:nvPr/>
                        </p:nvSpPr>
                        <p:spPr>
                          <a:xfrm>
                            <a:off x="7712119" y="3238060"/>
                            <a:ext cx="1481120" cy="1513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4" name="Rectangle 23">
                            <a:extLst>
                              <a:ext uri="{FF2B5EF4-FFF2-40B4-BE49-F238E27FC236}">
                                <a16:creationId xmlns:a16="http://schemas.microsoft.com/office/drawing/2014/main" id="{E1974595-06A1-4EBC-AF2A-6822E11407E0}"/>
                              </a:ext>
                            </a:extLst>
                          </p:cNvPr>
                          <p:cNvSpPr/>
                          <p:nvPr/>
                        </p:nvSpPr>
                        <p:spPr>
                          <a:xfrm>
                            <a:off x="7599995" y="3077529"/>
                            <a:ext cx="1614195" cy="222827"/>
                          </a:xfrm>
                          <a:prstGeom prst="rect">
                            <a:avLst/>
                          </a:prstGeom>
                          <a:solidFill>
                            <a:srgbClr val="EFEFEF"/>
                          </a:solidFill>
                          <a:ln>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grpSp>
                    <p:pic>
                      <p:nvPicPr>
                        <p:cNvPr id="27" name="Picture 26">
                          <a:extLst>
                            <a:ext uri="{FF2B5EF4-FFF2-40B4-BE49-F238E27FC236}">
                              <a16:creationId xmlns:a16="http://schemas.microsoft.com/office/drawing/2014/main" id="{91CD8599-1CB8-414D-987A-D2B1A74815CE}"/>
                            </a:ext>
                          </a:extLst>
                        </p:cNvPr>
                        <p:cNvPicPr>
                          <a:picLocks noChangeAspect="1"/>
                        </p:cNvPicPr>
                        <p:nvPr/>
                      </p:nvPicPr>
                      <p:blipFill rotWithShape="1">
                        <a:blip r:embed="rId5"/>
                        <a:srcRect l="24653" r="7921" b="78681"/>
                        <a:stretch/>
                      </p:blipFill>
                      <p:spPr>
                        <a:xfrm>
                          <a:off x="8532341" y="5339611"/>
                          <a:ext cx="1525187" cy="1460903"/>
                        </a:xfrm>
                        <a:prstGeom prst="rect">
                          <a:avLst/>
                        </a:prstGeom>
                      </p:spPr>
                    </p:pic>
                  </p:grpSp>
                  <p:sp>
                    <p:nvSpPr>
                      <p:cNvPr id="39" name="Rectangle 38">
                        <a:extLst>
                          <a:ext uri="{FF2B5EF4-FFF2-40B4-BE49-F238E27FC236}">
                            <a16:creationId xmlns:a16="http://schemas.microsoft.com/office/drawing/2014/main" id="{93DA0220-F7A5-4F47-8B5A-308DC5EF1A2F}"/>
                          </a:ext>
                        </a:extLst>
                      </p:cNvPr>
                      <p:cNvSpPr/>
                      <p:nvPr/>
                    </p:nvSpPr>
                    <p:spPr>
                      <a:xfrm>
                        <a:off x="8406063" y="5270573"/>
                        <a:ext cx="1234708" cy="552865"/>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grpSp>
                <p:pic>
                  <p:nvPicPr>
                    <p:cNvPr id="49" name="Picture 48">
                      <a:extLst>
                        <a:ext uri="{FF2B5EF4-FFF2-40B4-BE49-F238E27FC236}">
                          <a16:creationId xmlns:a16="http://schemas.microsoft.com/office/drawing/2014/main" id="{11C21A6A-90A7-4CD4-AD20-A1067B744BC9}"/>
                        </a:ext>
                      </a:extLst>
                    </p:cNvPr>
                    <p:cNvPicPr>
                      <a:picLocks noChangeAspect="1"/>
                    </p:cNvPicPr>
                    <p:nvPr/>
                  </p:nvPicPr>
                  <p:blipFill rotWithShape="1">
                    <a:blip r:embed="rId7"/>
                    <a:srcRect l="15942" t="4510"/>
                    <a:stretch/>
                  </p:blipFill>
                  <p:spPr>
                    <a:xfrm>
                      <a:off x="1203541" y="2375543"/>
                      <a:ext cx="2684416" cy="331813"/>
                    </a:xfrm>
                    <a:prstGeom prst="rect">
                      <a:avLst/>
                    </a:prstGeom>
                  </p:spPr>
                </p:pic>
              </p:grpSp>
              <p:grpSp>
                <p:nvGrpSpPr>
                  <p:cNvPr id="52" name="Group 51">
                    <a:extLst>
                      <a:ext uri="{FF2B5EF4-FFF2-40B4-BE49-F238E27FC236}">
                        <a16:creationId xmlns:a16="http://schemas.microsoft.com/office/drawing/2014/main" id="{2A093ACD-5700-476C-8EFE-9208AB8A58AC}"/>
                      </a:ext>
                    </a:extLst>
                  </p:cNvPr>
                  <p:cNvGrpSpPr/>
                  <p:nvPr/>
                </p:nvGrpSpPr>
                <p:grpSpPr>
                  <a:xfrm>
                    <a:off x="9020431" y="3202920"/>
                    <a:ext cx="1679096" cy="511315"/>
                    <a:chOff x="8519734" y="5069177"/>
                    <a:chExt cx="1679096" cy="511315"/>
                  </a:xfrm>
                </p:grpSpPr>
                <p:sp>
                  <p:nvSpPr>
                    <p:cNvPr id="53" name="TextBox 52">
                      <a:extLst>
                        <a:ext uri="{FF2B5EF4-FFF2-40B4-BE49-F238E27FC236}">
                          <a16:creationId xmlns:a16="http://schemas.microsoft.com/office/drawing/2014/main" id="{FE30EBE6-6A1B-4D63-8079-0BBBFD34F25C}"/>
                        </a:ext>
                      </a:extLst>
                    </p:cNvPr>
                    <p:cNvSpPr txBox="1"/>
                    <p:nvPr/>
                  </p:nvSpPr>
                  <p:spPr>
                    <a:xfrm>
                      <a:off x="8519734" y="5069177"/>
                      <a:ext cx="1029629" cy="2888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Franklin Gothic Book" panose="020B0503020102020204"/>
                          <a:ea typeface="+mn-ea"/>
                          <a:cs typeface="+mn-cs"/>
                        </a:rPr>
                        <a:t>P11051106</a:t>
                      </a:r>
                    </a:p>
                  </p:txBody>
                </p:sp>
                <p:sp>
                  <p:nvSpPr>
                    <p:cNvPr id="54" name="TextBox 53">
                      <a:extLst>
                        <a:ext uri="{FF2B5EF4-FFF2-40B4-BE49-F238E27FC236}">
                          <a16:creationId xmlns:a16="http://schemas.microsoft.com/office/drawing/2014/main" id="{8B1A4D1D-E2F9-4200-AB20-E204B1BCE58F}"/>
                        </a:ext>
                      </a:extLst>
                    </p:cNvPr>
                    <p:cNvSpPr txBox="1"/>
                    <p:nvPr/>
                  </p:nvSpPr>
                  <p:spPr>
                    <a:xfrm>
                      <a:off x="8519734" y="5291645"/>
                      <a:ext cx="1679096" cy="2888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Franklin Gothic Book" panose="020B0503020102020204"/>
                          <a:ea typeface="+mn-ea"/>
                          <a:cs typeface="+mn-cs"/>
                        </a:rPr>
                        <a:t>lhs@lockhaven.edu</a:t>
                      </a:r>
                    </a:p>
                  </p:txBody>
                </p:sp>
              </p:grpSp>
            </p:grpSp>
            <p:pic>
              <p:nvPicPr>
                <p:cNvPr id="56" name="Picture 55">
                  <a:extLst>
                    <a:ext uri="{FF2B5EF4-FFF2-40B4-BE49-F238E27FC236}">
                      <a16:creationId xmlns:a16="http://schemas.microsoft.com/office/drawing/2014/main" id="{0B052B43-A8E6-417C-8D78-C99DA8EDC1C5}"/>
                    </a:ext>
                  </a:extLst>
                </p:cNvPr>
                <p:cNvPicPr>
                  <a:picLocks noChangeAspect="1"/>
                </p:cNvPicPr>
                <p:nvPr/>
              </p:nvPicPr>
              <p:blipFill rotWithShape="1">
                <a:blip r:embed="rId9"/>
                <a:srcRect l="2138" t="-10511" b="-1"/>
                <a:stretch/>
              </p:blipFill>
              <p:spPr>
                <a:xfrm>
                  <a:off x="8934467" y="2777895"/>
                  <a:ext cx="821396" cy="188768"/>
                </a:xfrm>
                <a:prstGeom prst="rect">
                  <a:avLst/>
                </a:prstGeom>
              </p:spPr>
            </p:pic>
          </p:grpSp>
          <p:sp>
            <p:nvSpPr>
              <p:cNvPr id="63" name="Rectangle 62">
                <a:extLst>
                  <a:ext uri="{FF2B5EF4-FFF2-40B4-BE49-F238E27FC236}">
                    <a16:creationId xmlns:a16="http://schemas.microsoft.com/office/drawing/2014/main" id="{6DFDE74C-F502-428D-89B6-3595CD969292}"/>
                  </a:ext>
                </a:extLst>
              </p:cNvPr>
              <p:cNvSpPr/>
              <p:nvPr/>
            </p:nvSpPr>
            <p:spPr>
              <a:xfrm>
                <a:off x="3073990" y="3586655"/>
                <a:ext cx="525421" cy="270181"/>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grpSp>
        <p:pic>
          <p:nvPicPr>
            <p:cNvPr id="66" name="Picture 65">
              <a:extLst>
                <a:ext uri="{FF2B5EF4-FFF2-40B4-BE49-F238E27FC236}">
                  <a16:creationId xmlns:a16="http://schemas.microsoft.com/office/drawing/2014/main" id="{F4596389-4727-4015-A757-CC6E0CB44118}"/>
                </a:ext>
              </a:extLst>
            </p:cNvPr>
            <p:cNvPicPr>
              <a:picLocks noChangeAspect="1"/>
            </p:cNvPicPr>
            <p:nvPr/>
          </p:nvPicPr>
          <p:blipFill>
            <a:blip r:embed="rId10"/>
            <a:stretch>
              <a:fillRect/>
            </a:stretch>
          </p:blipFill>
          <p:spPr>
            <a:xfrm rot="21184114" flipH="1" flipV="1">
              <a:off x="2939222" y="1602571"/>
              <a:ext cx="6199503" cy="2263165"/>
            </a:xfrm>
            <a:prstGeom prst="rect">
              <a:avLst/>
            </a:prstGeom>
          </p:spPr>
        </p:pic>
      </p:grpSp>
      <p:sp>
        <p:nvSpPr>
          <p:cNvPr id="69" name="Rectangle 68">
            <a:extLst>
              <a:ext uri="{FF2B5EF4-FFF2-40B4-BE49-F238E27FC236}">
                <a16:creationId xmlns:a16="http://schemas.microsoft.com/office/drawing/2014/main" id="{D450DF7D-C9BE-4518-BD01-6271B0E23C25}"/>
              </a:ext>
            </a:extLst>
          </p:cNvPr>
          <p:cNvSpPr/>
          <p:nvPr/>
        </p:nvSpPr>
        <p:spPr>
          <a:xfrm>
            <a:off x="7233784" y="6630313"/>
            <a:ext cx="1018227" cy="18466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Helvetica Neue LT W01_71488914"/>
                <a:ea typeface="+mn-ea"/>
                <a:cs typeface="+mn-cs"/>
                <a:hlinkClick r:id="rId11">
                  <a:extLst>
                    <a:ext uri="{A12FA001-AC4F-418D-AE19-62706E023703}">
                      <ahyp:hlinkClr xmlns:ahyp="http://schemas.microsoft.com/office/drawing/2018/hyperlinkcolor" val="tx"/>
                    </a:ext>
                  </a:extLst>
                </a:hlinkClick>
              </a:rPr>
              <a:t>Image</a:t>
            </a:r>
            <a:r>
              <a:rPr kumimoji="0" lang="en-US" sz="600" b="0" i="0" u="none" strike="noStrike" kern="1200" cap="none" spc="0" normalizeH="0" baseline="0" noProof="0" dirty="0">
                <a:ln>
                  <a:noFill/>
                </a:ln>
                <a:solidFill>
                  <a:prstClr val="white"/>
                </a:solidFill>
                <a:effectLst/>
                <a:uLnTx/>
                <a:uFillTx/>
                <a:latin typeface="Helvetica Neue LT W01_55 Roman"/>
                <a:ea typeface="+mn-ea"/>
                <a:cs typeface="+mn-cs"/>
              </a:rPr>
              <a:t> by </a:t>
            </a:r>
            <a:r>
              <a:rPr kumimoji="0" lang="en-US" sz="600" b="1" i="0" u="none" strike="noStrike" kern="1200" cap="none" spc="0" normalizeH="0" baseline="0" noProof="0" dirty="0">
                <a:ln>
                  <a:noFill/>
                </a:ln>
                <a:solidFill>
                  <a:prstClr val="white"/>
                </a:solidFill>
                <a:effectLst/>
                <a:uLnTx/>
                <a:uFillTx/>
                <a:latin typeface="Helvetica Neue LT W01_71488914"/>
                <a:ea typeface="+mn-ea"/>
                <a:cs typeface="+mn-cs"/>
                <a:hlinkClick r:id="rId12">
                  <a:extLst>
                    <a:ext uri="{A12FA001-AC4F-418D-AE19-62706E023703}">
                      <ahyp:hlinkClr xmlns:ahyp="http://schemas.microsoft.com/office/drawing/2018/hyperlinkcolor" val="tx"/>
                    </a:ext>
                  </a:extLst>
                </a:hlinkClick>
              </a:rPr>
              <a:t>rawpixel.com</a:t>
            </a:r>
            <a:endParaRPr kumimoji="0" lang="en-US" sz="6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925894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9B7B-40AD-4D17-BF28-B98868EBB9ED}"/>
              </a:ext>
            </a:extLst>
          </p:cNvPr>
          <p:cNvSpPr>
            <a:spLocks noGrp="1"/>
          </p:cNvSpPr>
          <p:nvPr>
            <p:ph type="title"/>
          </p:nvPr>
        </p:nvSpPr>
        <p:spPr/>
        <p:txBody>
          <a:bodyPr/>
          <a:lstStyle/>
          <a:p>
            <a:r>
              <a:rPr lang="en-US" dirty="0"/>
              <a:t>Use CU Succeed Regarding a Particular Student</a:t>
            </a:r>
          </a:p>
        </p:txBody>
      </p:sp>
      <p:grpSp>
        <p:nvGrpSpPr>
          <p:cNvPr id="9" name="Group 8">
            <a:extLst>
              <a:ext uri="{FF2B5EF4-FFF2-40B4-BE49-F238E27FC236}">
                <a16:creationId xmlns:a16="http://schemas.microsoft.com/office/drawing/2014/main" id="{5D3BA819-F95B-40BC-B65A-B7D7A1D35364}"/>
              </a:ext>
            </a:extLst>
          </p:cNvPr>
          <p:cNvGrpSpPr/>
          <p:nvPr/>
        </p:nvGrpSpPr>
        <p:grpSpPr>
          <a:xfrm>
            <a:off x="236329" y="1811026"/>
            <a:ext cx="11719341" cy="4802317"/>
            <a:chOff x="314654" y="1821537"/>
            <a:chExt cx="11719341" cy="4802317"/>
          </a:xfrm>
        </p:grpSpPr>
        <p:grpSp>
          <p:nvGrpSpPr>
            <p:cNvPr id="61" name="Group 60">
              <a:extLst>
                <a:ext uri="{FF2B5EF4-FFF2-40B4-BE49-F238E27FC236}">
                  <a16:creationId xmlns:a16="http://schemas.microsoft.com/office/drawing/2014/main" id="{D4D4B079-FA69-458C-A456-9EE27BDE8AA2}"/>
                </a:ext>
              </a:extLst>
            </p:cNvPr>
            <p:cNvGrpSpPr/>
            <p:nvPr/>
          </p:nvGrpSpPr>
          <p:grpSpPr>
            <a:xfrm>
              <a:off x="6613560" y="1821537"/>
              <a:ext cx="5420435" cy="4791807"/>
              <a:chOff x="6601493" y="3238060"/>
              <a:chExt cx="5420435" cy="4791807"/>
            </a:xfrm>
          </p:grpSpPr>
          <p:grpSp>
            <p:nvGrpSpPr>
              <p:cNvPr id="16" name="Group 15">
                <a:extLst>
                  <a:ext uri="{FF2B5EF4-FFF2-40B4-BE49-F238E27FC236}">
                    <a16:creationId xmlns:a16="http://schemas.microsoft.com/office/drawing/2014/main" id="{5440F48F-38EB-4057-961A-DE1BEAACFE37}"/>
                  </a:ext>
                </a:extLst>
              </p:cNvPr>
              <p:cNvGrpSpPr/>
              <p:nvPr/>
            </p:nvGrpSpPr>
            <p:grpSpPr>
              <a:xfrm>
                <a:off x="6601493" y="3238060"/>
                <a:ext cx="5420435" cy="4791807"/>
                <a:chOff x="6601493" y="3238060"/>
                <a:chExt cx="5420435" cy="4791807"/>
              </a:xfrm>
            </p:grpSpPr>
            <p:pic>
              <p:nvPicPr>
                <p:cNvPr id="5" name="Picture 4">
                  <a:extLst>
                    <a:ext uri="{FF2B5EF4-FFF2-40B4-BE49-F238E27FC236}">
                      <a16:creationId xmlns:a16="http://schemas.microsoft.com/office/drawing/2014/main" id="{1245E124-7ED3-419D-BE07-46713F7A983A}"/>
                    </a:ext>
                  </a:extLst>
                </p:cNvPr>
                <p:cNvPicPr>
                  <a:picLocks noChangeAspect="1"/>
                </p:cNvPicPr>
                <p:nvPr/>
              </p:nvPicPr>
              <p:blipFill>
                <a:blip r:embed="rId3"/>
                <a:stretch>
                  <a:fillRect/>
                </a:stretch>
              </p:blipFill>
              <p:spPr>
                <a:xfrm>
                  <a:off x="6601493" y="3238060"/>
                  <a:ext cx="5420435" cy="4791807"/>
                </a:xfrm>
                <a:prstGeom prst="rect">
                  <a:avLst/>
                </a:prstGeom>
              </p:spPr>
            </p:pic>
            <p:pic>
              <p:nvPicPr>
                <p:cNvPr id="15" name="Picture 14">
                  <a:extLst>
                    <a:ext uri="{FF2B5EF4-FFF2-40B4-BE49-F238E27FC236}">
                      <a16:creationId xmlns:a16="http://schemas.microsoft.com/office/drawing/2014/main" id="{584523B6-FA3E-4B91-BC23-4FD9D3876803}"/>
                    </a:ext>
                  </a:extLst>
                </p:cNvPr>
                <p:cNvPicPr>
                  <a:picLocks noChangeAspect="1"/>
                </p:cNvPicPr>
                <p:nvPr/>
              </p:nvPicPr>
              <p:blipFill rotWithShape="1">
                <a:blip r:embed="rId4"/>
                <a:srcRect l="1" r="-3395" b="-3396"/>
                <a:stretch/>
              </p:blipFill>
              <p:spPr>
                <a:xfrm>
                  <a:off x="6681097" y="3520024"/>
                  <a:ext cx="3647891" cy="431667"/>
                </a:xfrm>
                <a:prstGeom prst="rect">
                  <a:avLst/>
                </a:prstGeom>
              </p:spPr>
            </p:pic>
          </p:grpSp>
          <p:pic>
            <p:nvPicPr>
              <p:cNvPr id="60" name="Picture 59">
                <a:extLst>
                  <a:ext uri="{FF2B5EF4-FFF2-40B4-BE49-F238E27FC236}">
                    <a16:creationId xmlns:a16="http://schemas.microsoft.com/office/drawing/2014/main" id="{844DD291-3740-4A54-9918-6A3D108EFD31}"/>
                  </a:ext>
                </a:extLst>
              </p:cNvPr>
              <p:cNvPicPr>
                <a:picLocks noChangeAspect="1"/>
              </p:cNvPicPr>
              <p:nvPr/>
            </p:nvPicPr>
            <p:blipFill rotWithShape="1">
              <a:blip r:embed="rId4"/>
              <a:srcRect l="49213"/>
              <a:stretch/>
            </p:blipFill>
            <p:spPr>
              <a:xfrm>
                <a:off x="8310597" y="3516611"/>
                <a:ext cx="1810379" cy="421817"/>
              </a:xfrm>
              <a:prstGeom prst="rect">
                <a:avLst/>
              </a:prstGeom>
            </p:spPr>
          </p:pic>
        </p:grpSp>
        <p:grpSp>
          <p:nvGrpSpPr>
            <p:cNvPr id="6" name="Group 5">
              <a:extLst>
                <a:ext uri="{FF2B5EF4-FFF2-40B4-BE49-F238E27FC236}">
                  <a16:creationId xmlns:a16="http://schemas.microsoft.com/office/drawing/2014/main" id="{BC4244AB-9510-4FF4-A845-72336F18A5BD}"/>
                </a:ext>
              </a:extLst>
            </p:cNvPr>
            <p:cNvGrpSpPr/>
            <p:nvPr/>
          </p:nvGrpSpPr>
          <p:grpSpPr>
            <a:xfrm>
              <a:off x="314654" y="1821537"/>
              <a:ext cx="5995626" cy="4361057"/>
              <a:chOff x="314654" y="1821537"/>
              <a:chExt cx="5995626" cy="4361057"/>
            </a:xfrm>
          </p:grpSpPr>
          <p:grpSp>
            <p:nvGrpSpPr>
              <p:cNvPr id="59" name="Group 58">
                <a:extLst>
                  <a:ext uri="{FF2B5EF4-FFF2-40B4-BE49-F238E27FC236}">
                    <a16:creationId xmlns:a16="http://schemas.microsoft.com/office/drawing/2014/main" id="{3F30A012-EA55-4956-BACE-C31CFBA2D508}"/>
                  </a:ext>
                </a:extLst>
              </p:cNvPr>
              <p:cNvGrpSpPr/>
              <p:nvPr/>
            </p:nvGrpSpPr>
            <p:grpSpPr>
              <a:xfrm>
                <a:off x="314654" y="1821537"/>
                <a:ext cx="5995626" cy="4361057"/>
                <a:chOff x="881175" y="3638533"/>
                <a:chExt cx="5995626" cy="4361057"/>
              </a:xfrm>
            </p:grpSpPr>
            <p:grpSp>
              <p:nvGrpSpPr>
                <p:cNvPr id="14" name="Group 13">
                  <a:extLst>
                    <a:ext uri="{FF2B5EF4-FFF2-40B4-BE49-F238E27FC236}">
                      <a16:creationId xmlns:a16="http://schemas.microsoft.com/office/drawing/2014/main" id="{7AB888D7-0FBD-4A52-8C99-074330374184}"/>
                    </a:ext>
                  </a:extLst>
                </p:cNvPr>
                <p:cNvGrpSpPr/>
                <p:nvPr/>
              </p:nvGrpSpPr>
              <p:grpSpPr>
                <a:xfrm>
                  <a:off x="881175" y="3638533"/>
                  <a:ext cx="5995626" cy="4361057"/>
                  <a:chOff x="2395040" y="3238060"/>
                  <a:chExt cx="5995626" cy="4361057"/>
                </a:xfrm>
              </p:grpSpPr>
              <p:pic>
                <p:nvPicPr>
                  <p:cNvPr id="10" name="Picture 9">
                    <a:extLst>
                      <a:ext uri="{FF2B5EF4-FFF2-40B4-BE49-F238E27FC236}">
                        <a16:creationId xmlns:a16="http://schemas.microsoft.com/office/drawing/2014/main" id="{2768CED6-7094-4587-804C-B83D488CDCCF}"/>
                      </a:ext>
                    </a:extLst>
                  </p:cNvPr>
                  <p:cNvPicPr>
                    <a:picLocks noChangeAspect="1"/>
                  </p:cNvPicPr>
                  <p:nvPr/>
                </p:nvPicPr>
                <p:blipFill>
                  <a:blip r:embed="rId5"/>
                  <a:stretch>
                    <a:fillRect/>
                  </a:stretch>
                </p:blipFill>
                <p:spPr>
                  <a:xfrm>
                    <a:off x="2395040" y="3238060"/>
                    <a:ext cx="5995626" cy="4361057"/>
                  </a:xfrm>
                  <a:prstGeom prst="rect">
                    <a:avLst/>
                  </a:prstGeom>
                </p:spPr>
              </p:pic>
              <p:pic>
                <p:nvPicPr>
                  <p:cNvPr id="13" name="Picture 12">
                    <a:extLst>
                      <a:ext uri="{FF2B5EF4-FFF2-40B4-BE49-F238E27FC236}">
                        <a16:creationId xmlns:a16="http://schemas.microsoft.com/office/drawing/2014/main" id="{8C56C350-C7CC-4CD9-A709-B1E560741069}"/>
                      </a:ext>
                    </a:extLst>
                  </p:cNvPr>
                  <p:cNvPicPr>
                    <a:picLocks noChangeAspect="1"/>
                  </p:cNvPicPr>
                  <p:nvPr/>
                </p:nvPicPr>
                <p:blipFill>
                  <a:blip r:embed="rId4"/>
                  <a:stretch>
                    <a:fillRect/>
                  </a:stretch>
                </p:blipFill>
                <p:spPr>
                  <a:xfrm>
                    <a:off x="2519644" y="3547525"/>
                    <a:ext cx="3806511" cy="450437"/>
                  </a:xfrm>
                  <a:prstGeom prst="rect">
                    <a:avLst/>
                  </a:prstGeom>
                </p:spPr>
              </p:pic>
            </p:grpSp>
            <p:pic>
              <p:nvPicPr>
                <p:cNvPr id="58" name="Picture 57">
                  <a:extLst>
                    <a:ext uri="{FF2B5EF4-FFF2-40B4-BE49-F238E27FC236}">
                      <a16:creationId xmlns:a16="http://schemas.microsoft.com/office/drawing/2014/main" id="{1FF6DA81-28DC-4000-8092-FD9119F29509}"/>
                    </a:ext>
                  </a:extLst>
                </p:cNvPr>
                <p:cNvPicPr>
                  <a:picLocks noChangeAspect="1"/>
                </p:cNvPicPr>
                <p:nvPr/>
              </p:nvPicPr>
              <p:blipFill rotWithShape="1">
                <a:blip r:embed="rId4"/>
                <a:srcRect l="49213"/>
                <a:stretch/>
              </p:blipFill>
              <p:spPr>
                <a:xfrm>
                  <a:off x="2770786" y="3947998"/>
                  <a:ext cx="1933214" cy="450437"/>
                </a:xfrm>
                <a:prstGeom prst="rect">
                  <a:avLst/>
                </a:prstGeom>
              </p:spPr>
            </p:pic>
          </p:grpSp>
          <p:sp>
            <p:nvSpPr>
              <p:cNvPr id="51" name="Rectangle 50">
                <a:extLst>
                  <a:ext uri="{FF2B5EF4-FFF2-40B4-BE49-F238E27FC236}">
                    <a16:creationId xmlns:a16="http://schemas.microsoft.com/office/drawing/2014/main" id="{96B7C2EE-227A-428D-9BCB-CB24A60D69CE}"/>
                  </a:ext>
                </a:extLst>
              </p:cNvPr>
              <p:cNvSpPr/>
              <p:nvPr/>
            </p:nvSpPr>
            <p:spPr>
              <a:xfrm>
                <a:off x="1849475" y="3470645"/>
                <a:ext cx="4162443" cy="118543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grpSp>
        <p:pic>
          <p:nvPicPr>
            <p:cNvPr id="8" name="Picture 7">
              <a:extLst>
                <a:ext uri="{FF2B5EF4-FFF2-40B4-BE49-F238E27FC236}">
                  <a16:creationId xmlns:a16="http://schemas.microsoft.com/office/drawing/2014/main" id="{72BF845A-28F8-49FC-8D66-E38043C72590}"/>
                </a:ext>
              </a:extLst>
            </p:cNvPr>
            <p:cNvPicPr>
              <a:picLocks noChangeAspect="1"/>
            </p:cNvPicPr>
            <p:nvPr/>
          </p:nvPicPr>
          <p:blipFill>
            <a:blip r:embed="rId6"/>
            <a:stretch>
              <a:fillRect/>
            </a:stretch>
          </p:blipFill>
          <p:spPr>
            <a:xfrm rot="20802153">
              <a:off x="5240170" y="2944402"/>
              <a:ext cx="3421973" cy="2280745"/>
            </a:xfrm>
            <a:prstGeom prst="rect">
              <a:avLst/>
            </a:prstGeom>
          </p:spPr>
        </p:pic>
        <p:sp>
          <p:nvSpPr>
            <p:cNvPr id="62" name="Rectangle 61">
              <a:extLst>
                <a:ext uri="{FF2B5EF4-FFF2-40B4-BE49-F238E27FC236}">
                  <a16:creationId xmlns:a16="http://schemas.microsoft.com/office/drawing/2014/main" id="{2A6443EE-20EE-44A4-B374-0E95DEAB9035}"/>
                </a:ext>
              </a:extLst>
            </p:cNvPr>
            <p:cNvSpPr/>
            <p:nvPr/>
          </p:nvSpPr>
          <p:spPr>
            <a:xfrm>
              <a:off x="10993822" y="6193103"/>
              <a:ext cx="841484" cy="430751"/>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63" name="Rectangle 62">
              <a:extLst>
                <a:ext uri="{FF2B5EF4-FFF2-40B4-BE49-F238E27FC236}">
                  <a16:creationId xmlns:a16="http://schemas.microsoft.com/office/drawing/2014/main" id="{FAC68CEF-9DE7-465F-A526-10EA2ED01CD4}"/>
                </a:ext>
              </a:extLst>
            </p:cNvPr>
            <p:cNvSpPr/>
            <p:nvPr/>
          </p:nvSpPr>
          <p:spPr>
            <a:xfrm>
              <a:off x="11035862" y="2116238"/>
              <a:ext cx="841484" cy="430751"/>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grpSp>
      <p:sp>
        <p:nvSpPr>
          <p:cNvPr id="21" name="Rectangle 20">
            <a:extLst>
              <a:ext uri="{FF2B5EF4-FFF2-40B4-BE49-F238E27FC236}">
                <a16:creationId xmlns:a16="http://schemas.microsoft.com/office/drawing/2014/main" id="{E1B4A06A-2567-4D4E-B9B7-F8F2E9A01AE1}"/>
              </a:ext>
            </a:extLst>
          </p:cNvPr>
          <p:cNvSpPr/>
          <p:nvPr/>
        </p:nvSpPr>
        <p:spPr>
          <a:xfrm>
            <a:off x="7233784" y="6630313"/>
            <a:ext cx="1018227" cy="18466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Helvetica Neue LT W01_71488914"/>
                <a:ea typeface="+mn-ea"/>
                <a:cs typeface="+mn-cs"/>
                <a:hlinkClick r:id="rId7">
                  <a:extLst>
                    <a:ext uri="{A12FA001-AC4F-418D-AE19-62706E023703}">
                      <ahyp:hlinkClr xmlns:ahyp="http://schemas.microsoft.com/office/drawing/2018/hyperlinkcolor" val="tx"/>
                    </a:ext>
                  </a:extLst>
                </a:hlinkClick>
              </a:rPr>
              <a:t>Image</a:t>
            </a:r>
            <a:r>
              <a:rPr kumimoji="0" lang="en-US" sz="600" b="0" i="0" u="none" strike="noStrike" kern="1200" cap="none" spc="0" normalizeH="0" baseline="0" noProof="0" dirty="0">
                <a:ln>
                  <a:noFill/>
                </a:ln>
                <a:solidFill>
                  <a:prstClr val="white"/>
                </a:solidFill>
                <a:effectLst/>
                <a:uLnTx/>
                <a:uFillTx/>
                <a:latin typeface="Helvetica Neue LT W01_55 Roman"/>
                <a:ea typeface="+mn-ea"/>
                <a:cs typeface="+mn-cs"/>
              </a:rPr>
              <a:t> by </a:t>
            </a:r>
            <a:r>
              <a:rPr kumimoji="0" lang="en-US" sz="600" b="1" i="0" u="none" strike="noStrike" kern="1200" cap="none" spc="0" normalizeH="0" baseline="0" noProof="0" dirty="0">
                <a:ln>
                  <a:noFill/>
                </a:ln>
                <a:solidFill>
                  <a:prstClr val="white"/>
                </a:solidFill>
                <a:effectLst/>
                <a:uLnTx/>
                <a:uFillTx/>
                <a:latin typeface="Helvetica Neue LT W01_71488914"/>
                <a:ea typeface="+mn-ea"/>
                <a:cs typeface="+mn-cs"/>
                <a:hlinkClick r:id="rId8">
                  <a:extLst>
                    <a:ext uri="{A12FA001-AC4F-418D-AE19-62706E023703}">
                      <ahyp:hlinkClr xmlns:ahyp="http://schemas.microsoft.com/office/drawing/2018/hyperlinkcolor" val="tx"/>
                    </a:ext>
                  </a:extLst>
                </a:hlinkClick>
              </a:rPr>
              <a:t>rawpixel.com</a:t>
            </a:r>
            <a:endParaRPr kumimoji="0" lang="en-US" sz="6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224065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6343-F062-458A-86AE-AA1B434805E1}"/>
              </a:ext>
            </a:extLst>
          </p:cNvPr>
          <p:cNvSpPr>
            <a:spLocks noGrp="1"/>
          </p:cNvSpPr>
          <p:nvPr>
            <p:ph type="title"/>
          </p:nvPr>
        </p:nvSpPr>
        <p:spPr/>
        <p:txBody>
          <a:bodyPr/>
          <a:lstStyle/>
          <a:p>
            <a:r>
              <a:rPr lang="en-US" dirty="0"/>
              <a:t>Review Scenarios</a:t>
            </a:r>
          </a:p>
        </p:txBody>
      </p:sp>
      <p:sp>
        <p:nvSpPr>
          <p:cNvPr id="3" name="Content Placeholder 2">
            <a:extLst>
              <a:ext uri="{FF2B5EF4-FFF2-40B4-BE49-F238E27FC236}">
                <a16:creationId xmlns:a16="http://schemas.microsoft.com/office/drawing/2014/main" id="{2A579CCE-E5B6-4320-BFCB-F1CD1020468B}"/>
              </a:ext>
            </a:extLst>
          </p:cNvPr>
          <p:cNvSpPr>
            <a:spLocks noGrp="1"/>
          </p:cNvSpPr>
          <p:nvPr>
            <p:ph idx="1"/>
          </p:nvPr>
        </p:nvSpPr>
        <p:spPr/>
        <p:txBody>
          <a:bodyPr>
            <a:normAutofit lnSpcReduction="10000"/>
          </a:bodyPr>
          <a:lstStyle/>
          <a:p>
            <a:r>
              <a:rPr lang="en-US" dirty="0"/>
              <a:t>How do you report these Situations?</a:t>
            </a:r>
          </a:p>
          <a:p>
            <a:pPr lvl="1"/>
            <a:r>
              <a:rPr lang="en-US" dirty="0"/>
              <a:t>A student who is meeting with you discloses some housing and food insecurity issues, they also let you know that had suffered a sexual assault at off campus residence last weekend. </a:t>
            </a:r>
          </a:p>
          <a:p>
            <a:pPr lvl="1"/>
            <a:r>
              <a:rPr lang="en-US" dirty="0"/>
              <a:t>A student is not attending class and says that they do not want to wake up for the 8am class, they also disclose that they do not know how to study for tests.</a:t>
            </a:r>
          </a:p>
          <a:p>
            <a:pPr lvl="1"/>
            <a:r>
              <a:rPr lang="en-US" dirty="0"/>
              <a:t>A student is not attending their 8am class due to an unexpected illness of their parent which requires them to assist with getting a younger sibling to school.</a:t>
            </a:r>
          </a:p>
          <a:p>
            <a:pPr lvl="1"/>
            <a:r>
              <a:rPr lang="en-US" dirty="0"/>
              <a:t>A student approaches you to let you know that another student has threatened to “end him” if he doesn’t give him his completed problem sheets for class.</a:t>
            </a:r>
          </a:p>
          <a:p>
            <a:endParaRPr lang="en-US" dirty="0"/>
          </a:p>
        </p:txBody>
      </p:sp>
    </p:spTree>
    <p:extLst>
      <p:ext uri="{BB962C8B-B14F-4D97-AF65-F5344CB8AC3E}">
        <p14:creationId xmlns:p14="http://schemas.microsoft.com/office/powerpoint/2010/main" val="1103629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98078-8B6E-BF95-114A-DB6FA057E42D}"/>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86F41EA3-AC9B-E5B5-130B-256C16474E96}"/>
              </a:ext>
            </a:extLst>
          </p:cNvPr>
          <p:cNvSpPr>
            <a:spLocks noGrp="1"/>
          </p:cNvSpPr>
          <p:nvPr>
            <p:ph idx="1"/>
          </p:nvPr>
        </p:nvSpPr>
        <p:spPr/>
        <p:txBody>
          <a:bodyPr>
            <a:normAutofit/>
          </a:bodyPr>
          <a:lstStyle/>
          <a:p>
            <a:r>
              <a:rPr lang="en-US" dirty="0"/>
              <a:t>Use the faculty and staff form and process as appropriate</a:t>
            </a:r>
          </a:p>
          <a:p>
            <a:r>
              <a:rPr lang="en-US" dirty="0"/>
              <a:t>Engage in high-level, periodic reporting</a:t>
            </a:r>
          </a:p>
          <a:p>
            <a:pPr lvl="1"/>
            <a:r>
              <a:rPr lang="en-US" dirty="0"/>
              <a:t>Builds in foundation for continuous improvement</a:t>
            </a:r>
          </a:p>
          <a:p>
            <a:pPr lvl="1"/>
            <a:r>
              <a:rPr lang="en-US" dirty="0"/>
              <a:t>Addresses compliance requirements</a:t>
            </a:r>
          </a:p>
          <a:p>
            <a:pPr lvl="1"/>
            <a:r>
              <a:rPr lang="en-US" dirty="0"/>
              <a:t>Demonstrates institutional accountability to key stakeholders</a:t>
            </a:r>
          </a:p>
          <a:p>
            <a:r>
              <a:rPr lang="en-US" dirty="0"/>
              <a:t>Build into onboarding</a:t>
            </a:r>
          </a:p>
          <a:p>
            <a:r>
              <a:rPr lang="en-US" dirty="0"/>
              <a:t>Provide feedback on process via </a:t>
            </a:r>
            <a:r>
              <a:rPr lang="en-US" dirty="0">
                <a:hlinkClick r:id="rId3"/>
              </a:rPr>
              <a:t>the survey</a:t>
            </a:r>
            <a:endParaRPr lang="en-US" dirty="0"/>
          </a:p>
          <a:p>
            <a:pPr marL="457200" lvl="1" indent="0">
              <a:buNone/>
            </a:pPr>
            <a:endParaRPr lang="en-US" dirty="0"/>
          </a:p>
        </p:txBody>
      </p:sp>
      <p:pic>
        <p:nvPicPr>
          <p:cNvPr id="5" name="Picture 4">
            <a:extLst>
              <a:ext uri="{FF2B5EF4-FFF2-40B4-BE49-F238E27FC236}">
                <a16:creationId xmlns:a16="http://schemas.microsoft.com/office/drawing/2014/main" id="{11158EA5-ADC2-48D4-BF51-0DE04A9A7946}"/>
              </a:ext>
            </a:extLst>
          </p:cNvPr>
          <p:cNvPicPr>
            <a:picLocks noChangeAspect="1"/>
          </p:cNvPicPr>
          <p:nvPr/>
        </p:nvPicPr>
        <p:blipFill>
          <a:blip r:embed="rId4"/>
          <a:stretch>
            <a:fillRect/>
          </a:stretch>
        </p:blipFill>
        <p:spPr>
          <a:xfrm>
            <a:off x="8609846" y="4173647"/>
            <a:ext cx="2399168" cy="2003315"/>
          </a:xfrm>
          <a:prstGeom prst="rect">
            <a:avLst/>
          </a:prstGeom>
        </p:spPr>
      </p:pic>
    </p:spTree>
    <p:extLst>
      <p:ext uri="{BB962C8B-B14F-4D97-AF65-F5344CB8AC3E}">
        <p14:creationId xmlns:p14="http://schemas.microsoft.com/office/powerpoint/2010/main" val="938942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372D0-344F-4369-88F8-376ED5185C40}"/>
              </a:ext>
            </a:extLst>
          </p:cNvPr>
          <p:cNvSpPr>
            <a:spLocks noGrp="1"/>
          </p:cNvSpPr>
          <p:nvPr>
            <p:ph type="title"/>
          </p:nvPr>
        </p:nvSpPr>
        <p:spPr>
          <a:xfrm>
            <a:off x="831849" y="1709738"/>
            <a:ext cx="10968723" cy="2852737"/>
          </a:xfrm>
        </p:spPr>
        <p:txBody>
          <a:bodyPr/>
          <a:lstStyle/>
          <a:p>
            <a:r>
              <a:rPr lang="en-US" dirty="0"/>
              <a:t>Questions and Answers</a:t>
            </a:r>
          </a:p>
        </p:txBody>
      </p:sp>
    </p:spTree>
    <p:extLst>
      <p:ext uri="{BB962C8B-B14F-4D97-AF65-F5344CB8AC3E}">
        <p14:creationId xmlns:p14="http://schemas.microsoft.com/office/powerpoint/2010/main" val="4262795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E92FB-9E17-E351-61ED-6B8913DED0F9}"/>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93B3B6DC-80DC-EF9F-E7E7-1C1FD7FED5A1}"/>
              </a:ext>
            </a:extLst>
          </p:cNvPr>
          <p:cNvSpPr>
            <a:spLocks noGrp="1"/>
          </p:cNvSpPr>
          <p:nvPr>
            <p:ph idx="1"/>
          </p:nvPr>
        </p:nvSpPr>
        <p:spPr/>
        <p:txBody>
          <a:bodyPr vert="horz" lIns="91440" tIns="45720" rIns="91440" bIns="45720" rtlCol="0" anchor="t">
            <a:normAutofit lnSpcReduction="10000"/>
          </a:bodyPr>
          <a:lstStyle/>
          <a:p>
            <a:r>
              <a:rPr lang="en-US" dirty="0"/>
              <a:t>Recap August 8 Session </a:t>
            </a:r>
          </a:p>
          <a:p>
            <a:r>
              <a:rPr lang="en-US" dirty="0"/>
              <a:t>Describe the process for faculty and staff to document complaints</a:t>
            </a:r>
          </a:p>
          <a:p>
            <a:r>
              <a:rPr lang="en-US" dirty="0"/>
              <a:t>Differentiate between the various concern / complaint processes and explain appropriate use  </a:t>
            </a:r>
          </a:p>
          <a:p>
            <a:r>
              <a:rPr lang="en-US" dirty="0"/>
              <a:t>Address need for students to receive due process </a:t>
            </a:r>
          </a:p>
          <a:p>
            <a:r>
              <a:rPr lang="en-US" dirty="0"/>
              <a:t>See short demo of CU Succeed and ensure its use for concerns about particular students </a:t>
            </a:r>
          </a:p>
          <a:p>
            <a:r>
              <a:rPr lang="en-US" dirty="0"/>
              <a:t>Review scenarios to demonstrate appropriate use of various process </a:t>
            </a:r>
          </a:p>
          <a:p>
            <a:r>
              <a:rPr lang="en-US" dirty="0"/>
              <a:t>Next steps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6335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C26FB-6A90-4B49-A378-1AB23C9D2D25}"/>
              </a:ext>
            </a:extLst>
          </p:cNvPr>
          <p:cNvSpPr>
            <a:spLocks noGrp="1"/>
          </p:cNvSpPr>
          <p:nvPr>
            <p:ph type="title"/>
          </p:nvPr>
        </p:nvSpPr>
        <p:spPr/>
        <p:txBody>
          <a:bodyPr/>
          <a:lstStyle/>
          <a:p>
            <a:r>
              <a:rPr lang="en-US" dirty="0"/>
              <a:t>Recap of August Session</a:t>
            </a:r>
          </a:p>
        </p:txBody>
      </p:sp>
      <p:sp>
        <p:nvSpPr>
          <p:cNvPr id="3" name="Content Placeholder 2">
            <a:extLst>
              <a:ext uri="{FF2B5EF4-FFF2-40B4-BE49-F238E27FC236}">
                <a16:creationId xmlns:a16="http://schemas.microsoft.com/office/drawing/2014/main" id="{C3DC3C2E-AA01-458D-BD88-35262A973E6A}"/>
              </a:ext>
            </a:extLst>
          </p:cNvPr>
          <p:cNvSpPr>
            <a:spLocks noGrp="1"/>
          </p:cNvSpPr>
          <p:nvPr>
            <p:ph idx="1"/>
          </p:nvPr>
        </p:nvSpPr>
        <p:spPr/>
        <p:txBody>
          <a:bodyPr>
            <a:normAutofit fontScale="85000" lnSpcReduction="20000"/>
          </a:bodyPr>
          <a:lstStyle/>
          <a:p>
            <a:r>
              <a:rPr lang="en-US" dirty="0"/>
              <a:t>Basic Processes, Referrals, and Resources </a:t>
            </a:r>
          </a:p>
          <a:p>
            <a:pPr lvl="1"/>
            <a:r>
              <a:rPr lang="en-US" dirty="0">
                <a:hlinkClick r:id="rId3"/>
              </a:rPr>
              <a:t>Student Concerns and Complaints Web Site</a:t>
            </a:r>
            <a:endParaRPr lang="en-US" dirty="0"/>
          </a:p>
          <a:p>
            <a:r>
              <a:rPr lang="en-US" dirty="0"/>
              <a:t>Academic Policies</a:t>
            </a:r>
          </a:p>
          <a:p>
            <a:r>
              <a:rPr lang="en-US" dirty="0"/>
              <a:t>Students Complaints and Concerns</a:t>
            </a:r>
          </a:p>
          <a:p>
            <a:pPr lvl="1"/>
            <a:r>
              <a:rPr lang="en-US" dirty="0"/>
              <a:t>CARE Team</a:t>
            </a:r>
          </a:p>
          <a:p>
            <a:pPr lvl="1"/>
            <a:r>
              <a:rPr lang="en-US" dirty="0"/>
              <a:t>Student Government Matters and Feedback</a:t>
            </a:r>
          </a:p>
          <a:p>
            <a:pPr lvl="1"/>
            <a:r>
              <a:rPr lang="en-US" dirty="0"/>
              <a:t>Student Non-Academic Grievances</a:t>
            </a:r>
          </a:p>
          <a:p>
            <a:pPr lvl="1"/>
            <a:r>
              <a:rPr lang="en-US" dirty="0"/>
              <a:t>General Complaints</a:t>
            </a:r>
          </a:p>
          <a:p>
            <a:pPr lvl="1"/>
            <a:r>
              <a:rPr lang="en-US" dirty="0"/>
              <a:t>Student Conduct</a:t>
            </a:r>
          </a:p>
          <a:p>
            <a:r>
              <a:rPr lang="en-US" dirty="0"/>
              <a:t>Sexual Misconduct and Title IX</a:t>
            </a:r>
          </a:p>
          <a:p>
            <a:r>
              <a:rPr lang="en-US" dirty="0"/>
              <a:t>Americans with Disabilities and Requesting Accommodations</a:t>
            </a:r>
          </a:p>
          <a:p>
            <a:r>
              <a:rPr lang="en-US" dirty="0"/>
              <a:t>Harassment and Discrimination</a:t>
            </a:r>
          </a:p>
          <a:p>
            <a:r>
              <a:rPr lang="en-US" dirty="0"/>
              <a:t>Safety, Security and Police</a:t>
            </a: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462327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DF026-21F2-45C5-AA28-BF58A2256EBB}"/>
              </a:ext>
            </a:extLst>
          </p:cNvPr>
          <p:cNvSpPr>
            <a:spLocks noGrp="1"/>
          </p:cNvSpPr>
          <p:nvPr>
            <p:ph type="title"/>
          </p:nvPr>
        </p:nvSpPr>
        <p:spPr/>
        <p:txBody>
          <a:bodyPr/>
          <a:lstStyle/>
          <a:p>
            <a:r>
              <a:rPr lang="en-US" dirty="0"/>
              <a:t>Consider Faculty and Staff Process and Form</a:t>
            </a:r>
          </a:p>
        </p:txBody>
      </p:sp>
      <p:sp>
        <p:nvSpPr>
          <p:cNvPr id="3" name="Content Placeholder 2">
            <a:extLst>
              <a:ext uri="{FF2B5EF4-FFF2-40B4-BE49-F238E27FC236}">
                <a16:creationId xmlns:a16="http://schemas.microsoft.com/office/drawing/2014/main" id="{C05A460B-EDD6-433E-B139-6E0685A6E534}"/>
              </a:ext>
            </a:extLst>
          </p:cNvPr>
          <p:cNvSpPr>
            <a:spLocks noGrp="1"/>
          </p:cNvSpPr>
          <p:nvPr>
            <p:ph idx="1"/>
          </p:nvPr>
        </p:nvSpPr>
        <p:spPr/>
        <p:txBody>
          <a:bodyPr>
            <a:normAutofit fontScale="92500" lnSpcReduction="10000"/>
          </a:bodyPr>
          <a:lstStyle/>
          <a:p>
            <a:r>
              <a:rPr lang="en-US" dirty="0"/>
              <a:t>Document concerns and complaints received in administrative and academic offices using the </a:t>
            </a:r>
            <a:r>
              <a:rPr lang="en-US" dirty="0">
                <a:hlinkClick r:id="rId3"/>
              </a:rPr>
              <a:t>CU Concern/Complaint form</a:t>
            </a:r>
            <a:endParaRPr lang="en-US" dirty="0"/>
          </a:p>
          <a:p>
            <a:r>
              <a:rPr lang="en-US" dirty="0"/>
              <a:t>Consider complaints that are of general administrative concerns, operational matters, and behaviors that require action</a:t>
            </a:r>
          </a:p>
          <a:p>
            <a:r>
              <a:rPr lang="en-US" dirty="0"/>
              <a:t>Do not generally report offhand comments or casual conversation</a:t>
            </a:r>
          </a:p>
          <a:p>
            <a:r>
              <a:rPr lang="en-US" dirty="0"/>
              <a:t>Use CU Succeed if you have a concern about a particular student</a:t>
            </a:r>
          </a:p>
          <a:p>
            <a:r>
              <a:rPr lang="en-US" dirty="0"/>
              <a:t>Do not duplicate complaints that you know have been submitted via another process (e.g., Title IX, Student Conduct, etc.)</a:t>
            </a:r>
          </a:p>
          <a:p>
            <a:r>
              <a:rPr lang="en-US" dirty="0"/>
              <a:t>Enter multiple complaints received on the same topic in one submission</a:t>
            </a:r>
          </a:p>
          <a:p>
            <a:r>
              <a:rPr lang="en-US" dirty="0"/>
              <a:t>If in question, report concern or ask questions to appropriate office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371488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4A3F-AC1C-4F02-B5BB-477FA6E463E7}"/>
              </a:ext>
            </a:extLst>
          </p:cNvPr>
          <p:cNvSpPr>
            <a:spLocks noGrp="1"/>
          </p:cNvSpPr>
          <p:nvPr>
            <p:ph type="title"/>
          </p:nvPr>
        </p:nvSpPr>
        <p:spPr/>
        <p:txBody>
          <a:bodyPr/>
          <a:lstStyle/>
          <a:p>
            <a:r>
              <a:rPr lang="en-US" dirty="0"/>
              <a:t>General Offices / Contacts</a:t>
            </a:r>
          </a:p>
        </p:txBody>
      </p:sp>
      <p:graphicFrame>
        <p:nvGraphicFramePr>
          <p:cNvPr id="4" name="Table 3">
            <a:extLst>
              <a:ext uri="{FF2B5EF4-FFF2-40B4-BE49-F238E27FC236}">
                <a16:creationId xmlns:a16="http://schemas.microsoft.com/office/drawing/2014/main" id="{92C3D7E0-1EB2-45AC-92C4-3C2D73B7B198}"/>
              </a:ext>
            </a:extLst>
          </p:cNvPr>
          <p:cNvGraphicFramePr>
            <a:graphicFrameLocks noGrp="1"/>
          </p:cNvGraphicFramePr>
          <p:nvPr>
            <p:extLst>
              <p:ext uri="{D42A27DB-BD31-4B8C-83A1-F6EECF244321}">
                <p14:modId xmlns:p14="http://schemas.microsoft.com/office/powerpoint/2010/main" val="1502679217"/>
              </p:ext>
            </p:extLst>
          </p:nvPr>
        </p:nvGraphicFramePr>
        <p:xfrm>
          <a:off x="0" y="1690688"/>
          <a:ext cx="12192000" cy="5167312"/>
        </p:xfrm>
        <a:graphic>
          <a:graphicData uri="http://schemas.openxmlformats.org/drawingml/2006/table">
            <a:tbl>
              <a:tblPr firstRow="1" bandRow="1">
                <a:tableStyleId>{073A0DAA-6AF3-43AB-8588-CEC1D06C72B9}</a:tableStyleId>
              </a:tblPr>
              <a:tblGrid>
                <a:gridCol w="3048000">
                  <a:extLst>
                    <a:ext uri="{9D8B030D-6E8A-4147-A177-3AD203B41FA5}">
                      <a16:colId xmlns:a16="http://schemas.microsoft.com/office/drawing/2014/main" val="2472006394"/>
                    </a:ext>
                  </a:extLst>
                </a:gridCol>
                <a:gridCol w="3705885">
                  <a:extLst>
                    <a:ext uri="{9D8B030D-6E8A-4147-A177-3AD203B41FA5}">
                      <a16:colId xmlns:a16="http://schemas.microsoft.com/office/drawing/2014/main" val="3791679617"/>
                    </a:ext>
                  </a:extLst>
                </a:gridCol>
                <a:gridCol w="2390115">
                  <a:extLst>
                    <a:ext uri="{9D8B030D-6E8A-4147-A177-3AD203B41FA5}">
                      <a16:colId xmlns:a16="http://schemas.microsoft.com/office/drawing/2014/main" val="3007658622"/>
                    </a:ext>
                  </a:extLst>
                </a:gridCol>
                <a:gridCol w="3048000">
                  <a:extLst>
                    <a:ext uri="{9D8B030D-6E8A-4147-A177-3AD203B41FA5}">
                      <a16:colId xmlns:a16="http://schemas.microsoft.com/office/drawing/2014/main" val="1722883935"/>
                    </a:ext>
                  </a:extLst>
                </a:gridCol>
              </a:tblGrid>
              <a:tr h="368857">
                <a:tc>
                  <a:txBody>
                    <a:bodyPr/>
                    <a:lstStyle/>
                    <a:p>
                      <a:pPr algn="ctr"/>
                      <a:r>
                        <a:rPr lang="en-US" dirty="0"/>
                        <a:t>Area</a:t>
                      </a:r>
                    </a:p>
                  </a:txBody>
                  <a:tcPr/>
                </a:tc>
                <a:tc>
                  <a:txBody>
                    <a:bodyPr/>
                    <a:lstStyle/>
                    <a:p>
                      <a:pPr algn="ctr"/>
                      <a:r>
                        <a:rPr lang="en-US" dirty="0"/>
                        <a:t>Contact</a:t>
                      </a:r>
                    </a:p>
                  </a:txBody>
                  <a:tcPr/>
                </a:tc>
                <a:tc>
                  <a:txBody>
                    <a:bodyPr/>
                    <a:lstStyle/>
                    <a:p>
                      <a:pPr algn="ctr"/>
                      <a:r>
                        <a:rPr lang="en-US" dirty="0"/>
                        <a:t>Phone</a:t>
                      </a:r>
                    </a:p>
                  </a:txBody>
                  <a:tcPr/>
                </a:tc>
                <a:tc>
                  <a:txBody>
                    <a:bodyPr/>
                    <a:lstStyle/>
                    <a:p>
                      <a:pPr algn="ctr"/>
                      <a:r>
                        <a:rPr lang="en-US" dirty="0"/>
                        <a:t>Email</a:t>
                      </a:r>
                    </a:p>
                  </a:txBody>
                  <a:tcPr/>
                </a:tc>
                <a:extLst>
                  <a:ext uri="{0D108BD9-81ED-4DB2-BD59-A6C34878D82A}">
                    <a16:rowId xmlns:a16="http://schemas.microsoft.com/office/drawing/2014/main" val="1908444956"/>
                  </a:ext>
                </a:extLst>
              </a:tr>
              <a:tr h="461071">
                <a:tc>
                  <a:txBody>
                    <a:bodyPr/>
                    <a:lstStyle/>
                    <a:p>
                      <a:r>
                        <a:rPr lang="en-US" sz="1200" dirty="0"/>
                        <a:t>Academic Policies and Procedures</a:t>
                      </a:r>
                    </a:p>
                  </a:txBody>
                  <a:tcPr/>
                </a:tc>
                <a:tc>
                  <a:txBody>
                    <a:bodyPr/>
                    <a:lstStyle/>
                    <a:p>
                      <a:r>
                        <a:rPr lang="en-US" sz="1200" dirty="0"/>
                        <a:t>Dr. Kara Shultz, </a:t>
                      </a:r>
                      <a:br>
                        <a:rPr lang="en-US" sz="1200" dirty="0"/>
                      </a:br>
                      <a:r>
                        <a:rPr lang="en-US" sz="1200" dirty="0"/>
                        <a:t>Vice Provost</a:t>
                      </a:r>
                    </a:p>
                  </a:txBody>
                  <a:tcPr/>
                </a:tc>
                <a:tc>
                  <a:txBody>
                    <a:bodyPr/>
                    <a:lstStyle/>
                    <a:p>
                      <a:r>
                        <a:rPr lang="en-US" sz="1200" dirty="0"/>
                        <a:t>570-389-3803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hlinkClick r:id="rId3"/>
                        </a:rPr>
                        <a:t>viceprovost@commonwealthu.edu</a:t>
                      </a:r>
                      <a:endParaRPr lang="en-US" sz="1200" dirty="0"/>
                    </a:p>
                    <a:p>
                      <a:endParaRPr lang="en-US" sz="1200" dirty="0"/>
                    </a:p>
                  </a:txBody>
                  <a:tcPr/>
                </a:tc>
                <a:extLst>
                  <a:ext uri="{0D108BD9-81ED-4DB2-BD59-A6C34878D82A}">
                    <a16:rowId xmlns:a16="http://schemas.microsoft.com/office/drawing/2014/main" val="2001413211"/>
                  </a:ext>
                </a:extLst>
              </a:tr>
              <a:tr h="645500">
                <a:tc>
                  <a:txBody>
                    <a:bodyPr/>
                    <a:lstStyle/>
                    <a:p>
                      <a:r>
                        <a:rPr lang="en-US" sz="1200" dirty="0"/>
                        <a:t>Student Complaints and Concerns</a:t>
                      </a:r>
                    </a:p>
                  </a:txBody>
                  <a:tcPr/>
                </a:tc>
                <a:tc>
                  <a:txBody>
                    <a:bodyPr/>
                    <a:lstStyle/>
                    <a:p>
                      <a:r>
                        <a:rPr lang="en-US" sz="1200" dirty="0"/>
                        <a:t>George Rusczyk, </a:t>
                      </a:r>
                      <a:br>
                        <a:rPr lang="en-US" sz="1200" dirty="0"/>
                      </a:br>
                      <a:r>
                        <a:rPr lang="en-US" sz="1200" dirty="0"/>
                        <a:t>Dean of Students, </a:t>
                      </a:r>
                    </a:p>
                  </a:txBody>
                  <a:tcPr/>
                </a:tc>
                <a:tc>
                  <a:txBody>
                    <a:bodyPr/>
                    <a:lstStyle/>
                    <a:p>
                      <a:r>
                        <a:rPr lang="en-US" sz="1200" dirty="0"/>
                        <a:t>570-389-4734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hlinkClick r:id="rId4"/>
                        </a:rPr>
                        <a:t>deanofstudents@commonwealthu.edu</a:t>
                      </a:r>
                      <a:r>
                        <a:rPr lang="en-US" sz="1200" dirty="0"/>
                        <a:t> or </a:t>
                      </a:r>
                      <a:r>
                        <a:rPr lang="en-US" sz="1200" u="sng" dirty="0">
                          <a:hlinkClick r:id="rId5"/>
                        </a:rPr>
                        <a:t>grusczyk@commonwealthu.edu</a:t>
                      </a:r>
                      <a:endParaRPr lang="en-US" sz="1200" dirty="0"/>
                    </a:p>
                    <a:p>
                      <a:endParaRPr lang="en-US" sz="1200" dirty="0"/>
                    </a:p>
                  </a:txBody>
                  <a:tcPr/>
                </a:tc>
                <a:extLst>
                  <a:ext uri="{0D108BD9-81ED-4DB2-BD59-A6C34878D82A}">
                    <a16:rowId xmlns:a16="http://schemas.microsoft.com/office/drawing/2014/main" val="207185874"/>
                  </a:ext>
                </a:extLst>
              </a:tr>
              <a:tr h="478480">
                <a:tc>
                  <a:txBody>
                    <a:bodyPr/>
                    <a:lstStyle/>
                    <a:p>
                      <a:r>
                        <a:rPr lang="en-US" sz="1200" dirty="0"/>
                        <a:t>Student Conduct</a:t>
                      </a:r>
                    </a:p>
                  </a:txBody>
                  <a:tcPr/>
                </a:tc>
                <a:tc>
                  <a:txBody>
                    <a:bodyPr/>
                    <a:lstStyle/>
                    <a:p>
                      <a:r>
                        <a:rPr lang="en-US" sz="1200" dirty="0"/>
                        <a:t>Mr. Zachary Dubord, </a:t>
                      </a:r>
                    </a:p>
                    <a:p>
                      <a:r>
                        <a:rPr lang="en-US" sz="1200" dirty="0"/>
                        <a:t>Executive Director of Student Conduct</a:t>
                      </a:r>
                    </a:p>
                  </a:txBody>
                  <a:tcPr/>
                </a:tc>
                <a:tc>
                  <a:txBody>
                    <a:bodyPr/>
                    <a:lstStyle/>
                    <a:p>
                      <a:r>
                        <a:rPr lang="en-US" sz="1200" dirty="0"/>
                        <a:t>570-389-4734</a:t>
                      </a:r>
                    </a:p>
                  </a:txBody>
                  <a:tcPr/>
                </a:tc>
                <a:tc>
                  <a:txBody>
                    <a:bodyPr/>
                    <a:lstStyle/>
                    <a:p>
                      <a:r>
                        <a:rPr lang="en-US" sz="1200" u="sng" dirty="0">
                          <a:hlinkClick r:id="rId4"/>
                        </a:rPr>
                        <a:t>deanofstudents@commonwealthu.edu</a:t>
                      </a:r>
                      <a:r>
                        <a:rPr lang="en-US" sz="1200" dirty="0"/>
                        <a:t> or </a:t>
                      </a:r>
                      <a:r>
                        <a:rPr lang="en-US" sz="1200" u="sng" dirty="0">
                          <a:hlinkClick r:id="rId6"/>
                        </a:rPr>
                        <a:t>zdubord@commonwealthu.edu</a:t>
                      </a:r>
                      <a:r>
                        <a:rPr lang="en-US" sz="1200" dirty="0"/>
                        <a:t> </a:t>
                      </a:r>
                    </a:p>
                  </a:txBody>
                  <a:tcPr/>
                </a:tc>
                <a:extLst>
                  <a:ext uri="{0D108BD9-81ED-4DB2-BD59-A6C34878D82A}">
                    <a16:rowId xmlns:a16="http://schemas.microsoft.com/office/drawing/2014/main" val="1391167954"/>
                  </a:ext>
                </a:extLst>
              </a:tr>
              <a:tr h="461071">
                <a:tc>
                  <a:txBody>
                    <a:bodyPr/>
                    <a:lstStyle/>
                    <a:p>
                      <a:r>
                        <a:rPr lang="en-US" sz="1200" dirty="0"/>
                        <a:t>CU Succeed</a:t>
                      </a:r>
                    </a:p>
                  </a:txBody>
                  <a:tcPr/>
                </a:tc>
                <a:tc>
                  <a:txBody>
                    <a:bodyPr/>
                    <a:lstStyle/>
                    <a:p>
                      <a:r>
                        <a:rPr lang="en-US" sz="1200" dirty="0"/>
                        <a:t>Ms. Jessica Heid,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Early Alert Technology System Manager</a:t>
                      </a:r>
                      <a:endParaRPr lang="en-US" sz="1200" dirty="0"/>
                    </a:p>
                  </a:txBody>
                  <a:tcPr/>
                </a:tc>
                <a:tc>
                  <a:txBody>
                    <a:bodyPr/>
                    <a:lstStyle/>
                    <a:p>
                      <a:r>
                        <a:rPr lang="en-US" sz="1200" dirty="0"/>
                        <a:t>570-389-3862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dk1"/>
                          </a:solidFill>
                          <a:effectLst/>
                          <a:latin typeface="+mn-lt"/>
                          <a:ea typeface="+mn-ea"/>
                          <a:cs typeface="+mn-cs"/>
                          <a:hlinkClick r:id="rId7"/>
                        </a:rPr>
                        <a:t>jheid@commonwealthu.edu</a:t>
                      </a:r>
                      <a:endParaRPr lang="en-US" sz="1200" kern="1200" dirty="0">
                        <a:solidFill>
                          <a:schemeClr val="dk1"/>
                        </a:solidFill>
                        <a:effectLst/>
                        <a:latin typeface="+mn-lt"/>
                        <a:ea typeface="+mn-ea"/>
                        <a:cs typeface="+mn-cs"/>
                      </a:endParaRPr>
                    </a:p>
                    <a:p>
                      <a:endParaRPr lang="en-US" sz="1200" dirty="0"/>
                    </a:p>
                  </a:txBody>
                  <a:tcPr/>
                </a:tc>
                <a:extLst>
                  <a:ext uri="{0D108BD9-81ED-4DB2-BD59-A6C34878D82A}">
                    <a16:rowId xmlns:a16="http://schemas.microsoft.com/office/drawing/2014/main" val="3719892186"/>
                  </a:ext>
                </a:extLst>
              </a:tr>
              <a:tr h="478480">
                <a:tc>
                  <a:txBody>
                    <a:bodyPr/>
                    <a:lstStyle/>
                    <a:p>
                      <a:r>
                        <a:rPr lang="en-US" sz="1200" dirty="0"/>
                        <a:t>Americans with Disabilities Act</a:t>
                      </a:r>
                    </a:p>
                  </a:txBody>
                  <a:tcPr/>
                </a:tc>
                <a:tc>
                  <a:txBody>
                    <a:bodyPr/>
                    <a:lstStyle/>
                    <a:p>
                      <a:r>
                        <a:rPr lang="en-US" sz="1200" dirty="0"/>
                        <a:t>Ms. </a:t>
                      </a:r>
                      <a:r>
                        <a:rPr lang="en-US" sz="1200" dirty="0" err="1"/>
                        <a:t>Tesse</a:t>
                      </a:r>
                      <a:r>
                        <a:rPr lang="en-US" sz="1200" dirty="0"/>
                        <a:t> Fosse, </a:t>
                      </a:r>
                      <a:br>
                        <a:rPr lang="en-US" sz="1200" dirty="0"/>
                      </a:br>
                      <a:r>
                        <a:rPr lang="en-US" sz="1200" dirty="0"/>
                        <a:t>ADA Coordinator </a:t>
                      </a:r>
                    </a:p>
                  </a:txBody>
                  <a:tcPr/>
                </a:tc>
                <a:tc>
                  <a:txBody>
                    <a:bodyPr/>
                    <a:lstStyle/>
                    <a:p>
                      <a:r>
                        <a:rPr lang="en-US" sz="1200" dirty="0"/>
                        <a:t>570-389-4529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hlinkClick r:id="rId8"/>
                        </a:rPr>
                        <a:t>tfosse@commonwealthu.edu</a:t>
                      </a:r>
                      <a:r>
                        <a:rPr lang="en-US" sz="1200" dirty="0"/>
                        <a:t> </a:t>
                      </a:r>
                    </a:p>
                    <a:p>
                      <a:endParaRPr lang="en-US" sz="1200" dirty="0"/>
                    </a:p>
                  </a:txBody>
                  <a:tcPr/>
                </a:tc>
                <a:extLst>
                  <a:ext uri="{0D108BD9-81ED-4DB2-BD59-A6C34878D82A}">
                    <a16:rowId xmlns:a16="http://schemas.microsoft.com/office/drawing/2014/main" val="2470300810"/>
                  </a:ext>
                </a:extLst>
              </a:tr>
              <a:tr h="461071">
                <a:tc>
                  <a:txBody>
                    <a:bodyPr/>
                    <a:lstStyle/>
                    <a:p>
                      <a:r>
                        <a:rPr lang="en-US" sz="1200" dirty="0"/>
                        <a:t>Sexual Misconduct and Title IX</a:t>
                      </a:r>
                    </a:p>
                  </a:txBody>
                  <a:tcPr/>
                </a:tc>
                <a:tc>
                  <a:txBody>
                    <a:bodyPr/>
                    <a:lstStyle/>
                    <a:p>
                      <a:r>
                        <a:rPr lang="en-US" sz="1200" dirty="0"/>
                        <a:t>Ms. Jen Raup, </a:t>
                      </a:r>
                      <a:br>
                        <a:rPr lang="en-US" sz="1200" dirty="0"/>
                      </a:br>
                      <a:r>
                        <a:rPr lang="en-US" sz="1200" dirty="0"/>
                        <a:t>Title IX Coordinator</a:t>
                      </a:r>
                    </a:p>
                  </a:txBody>
                  <a:tcPr/>
                </a:tc>
                <a:tc>
                  <a:txBody>
                    <a:bodyPr/>
                    <a:lstStyle/>
                    <a:p>
                      <a:r>
                        <a:rPr lang="en-US" sz="1200" dirty="0"/>
                        <a:t>570-389-4808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hlinkClick r:id="rId9"/>
                        </a:rPr>
                        <a:t>titleixcoord@commonwealthu.edu</a:t>
                      </a:r>
                      <a:r>
                        <a:rPr lang="en-US" sz="1200" dirty="0"/>
                        <a:t> or </a:t>
                      </a:r>
                      <a:r>
                        <a:rPr lang="en-US" sz="1200" u="sng" dirty="0">
                          <a:hlinkClick r:id="rId10"/>
                        </a:rPr>
                        <a:t>jraup@commonwealthu.edu</a:t>
                      </a:r>
                      <a:endParaRPr lang="en-US" sz="1200" dirty="0"/>
                    </a:p>
                  </a:txBody>
                  <a:tcPr/>
                </a:tc>
                <a:extLst>
                  <a:ext uri="{0D108BD9-81ED-4DB2-BD59-A6C34878D82A}">
                    <a16:rowId xmlns:a16="http://schemas.microsoft.com/office/drawing/2014/main" val="3771731294"/>
                  </a:ext>
                </a:extLst>
              </a:tr>
              <a:tr h="583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Harassment and Discrimination Employees</a:t>
                      </a:r>
                    </a:p>
                    <a:p>
                      <a:endParaRPr lang="en-US" sz="1200" dirty="0"/>
                    </a:p>
                  </a:txBody>
                  <a:tcPr/>
                </a:tc>
                <a:tc>
                  <a:txBody>
                    <a:bodyPr/>
                    <a:lstStyle/>
                    <a:p>
                      <a:r>
                        <a:rPr lang="en-US" sz="1200" dirty="0"/>
                        <a:t>Ms. Tena Maurer, </a:t>
                      </a:r>
                      <a:br>
                        <a:rPr lang="en-US" sz="1200" dirty="0"/>
                      </a:br>
                      <a:r>
                        <a:rPr lang="en-US" sz="1200" dirty="0"/>
                        <a:t>AVP for Human Resources and Labor Relations</a:t>
                      </a:r>
                    </a:p>
                  </a:txBody>
                  <a:tcPr/>
                </a:tc>
                <a:tc>
                  <a:txBody>
                    <a:bodyPr/>
                    <a:lstStyle/>
                    <a:p>
                      <a:r>
                        <a:rPr lang="en-US" sz="1200" dirty="0"/>
                        <a:t>570-389-4590</a:t>
                      </a:r>
                    </a:p>
                  </a:txBody>
                  <a:tcPr/>
                </a:tc>
                <a:tc>
                  <a:txBody>
                    <a:bodyPr/>
                    <a:lstStyle/>
                    <a:p>
                      <a:r>
                        <a:rPr lang="en-US" sz="1200" dirty="0">
                          <a:hlinkClick r:id="rId11"/>
                        </a:rPr>
                        <a:t>TMaurer@commonwealthu.edu</a:t>
                      </a:r>
                      <a:r>
                        <a:rPr lang="en-US" sz="1200" dirty="0"/>
                        <a:t> </a:t>
                      </a:r>
                    </a:p>
                  </a:txBody>
                  <a:tcPr/>
                </a:tc>
                <a:extLst>
                  <a:ext uri="{0D108BD9-81ED-4DB2-BD59-A6C34878D82A}">
                    <a16:rowId xmlns:a16="http://schemas.microsoft.com/office/drawing/2014/main" val="2558719738"/>
                  </a:ext>
                </a:extLst>
              </a:tr>
              <a:tr h="583641">
                <a:tc>
                  <a:txBody>
                    <a:bodyPr/>
                    <a:lstStyle/>
                    <a:p>
                      <a:r>
                        <a:rPr lang="en-US" sz="1200" dirty="0"/>
                        <a:t>Harassment and Discrimination Students</a:t>
                      </a:r>
                    </a:p>
                  </a:txBody>
                  <a:tcPr/>
                </a:tc>
                <a:tc>
                  <a:txBody>
                    <a:bodyPr/>
                    <a:lstStyle/>
                    <a:p>
                      <a:r>
                        <a:rPr lang="en-US" sz="1200" dirty="0"/>
                        <a:t>Mr. Albert Jones, </a:t>
                      </a:r>
                      <a:br>
                        <a:rPr lang="en-US" sz="1200" dirty="0"/>
                      </a:br>
                      <a:r>
                        <a:rPr lang="en-US" sz="1200" dirty="0"/>
                        <a:t>Chief Diversity, Equity and Inclusion Officer</a:t>
                      </a:r>
                    </a:p>
                  </a:txBody>
                  <a:tcPr/>
                </a:tc>
                <a:tc>
                  <a:txBody>
                    <a:bodyPr/>
                    <a:lstStyle/>
                    <a:p>
                      <a:r>
                        <a:rPr lang="en-US" sz="1200" dirty="0"/>
                        <a:t>570-484-2015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hlinkClick r:id="rId12"/>
                        </a:rPr>
                        <a:t>ajones@commonwealthu.edu</a:t>
                      </a:r>
                      <a:r>
                        <a:rPr lang="en-US" sz="1200" dirty="0"/>
                        <a:t> </a:t>
                      </a:r>
                    </a:p>
                    <a:p>
                      <a:endParaRPr lang="en-US" sz="1200" dirty="0"/>
                    </a:p>
                  </a:txBody>
                  <a:tcPr/>
                </a:tc>
                <a:extLst>
                  <a:ext uri="{0D108BD9-81ED-4DB2-BD59-A6C34878D82A}">
                    <a16:rowId xmlns:a16="http://schemas.microsoft.com/office/drawing/2014/main" val="1820950413"/>
                  </a:ext>
                </a:extLst>
              </a:tr>
              <a:tr h="645500">
                <a:tc>
                  <a:txBody>
                    <a:bodyPr/>
                    <a:lstStyle/>
                    <a:p>
                      <a:r>
                        <a:rPr lang="en-US" sz="1200" dirty="0"/>
                        <a:t>Safety and Security</a:t>
                      </a:r>
                    </a:p>
                  </a:txBody>
                  <a:tcPr/>
                </a:tc>
                <a:tc>
                  <a:txBody>
                    <a:bodyPr/>
                    <a:lstStyle/>
                    <a:p>
                      <a:r>
                        <a:rPr lang="en-US" sz="1200" dirty="0"/>
                        <a:t>University Police Department on the campuses </a:t>
                      </a:r>
                    </a:p>
                  </a:txBody>
                  <a:tcPr/>
                </a:tc>
                <a:tc>
                  <a:txBody>
                    <a:bodyPr/>
                    <a:lstStyle/>
                    <a:p>
                      <a:r>
                        <a:rPr lang="en-US" sz="1200" dirty="0"/>
                        <a:t>570-389-2211 @Bloomsburg</a:t>
                      </a:r>
                      <a:br>
                        <a:rPr lang="en-US" sz="1200" dirty="0"/>
                      </a:br>
                      <a:r>
                        <a:rPr lang="en-US" sz="1200" dirty="0"/>
                        <a:t>570-484-2278 @Lock Haven </a:t>
                      </a:r>
                      <a:br>
                        <a:rPr lang="en-US" sz="1200" dirty="0"/>
                      </a:br>
                      <a:r>
                        <a:rPr lang="en-US" sz="1200" dirty="0"/>
                        <a:t>570-662-4900 @Mansfield</a:t>
                      </a:r>
                    </a:p>
                  </a:txBody>
                  <a:tcPr/>
                </a:tc>
                <a:tc>
                  <a:txBody>
                    <a:bodyPr/>
                    <a:lstStyle/>
                    <a:p>
                      <a:endParaRPr lang="en-US" sz="1200" dirty="0"/>
                    </a:p>
                  </a:txBody>
                  <a:tcPr/>
                </a:tc>
                <a:extLst>
                  <a:ext uri="{0D108BD9-81ED-4DB2-BD59-A6C34878D82A}">
                    <a16:rowId xmlns:a16="http://schemas.microsoft.com/office/drawing/2014/main" val="2832559901"/>
                  </a:ext>
                </a:extLst>
              </a:tr>
            </a:tbl>
          </a:graphicData>
        </a:graphic>
      </p:graphicFrame>
    </p:spTree>
    <p:extLst>
      <p:ext uri="{BB962C8B-B14F-4D97-AF65-F5344CB8AC3E}">
        <p14:creationId xmlns:p14="http://schemas.microsoft.com/office/powerpoint/2010/main" val="1284671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B6718-3A84-41C9-842B-50011DE32977}"/>
              </a:ext>
            </a:extLst>
          </p:cNvPr>
          <p:cNvSpPr>
            <a:spLocks noGrp="1"/>
          </p:cNvSpPr>
          <p:nvPr>
            <p:ph type="title"/>
          </p:nvPr>
        </p:nvSpPr>
        <p:spPr/>
        <p:txBody>
          <a:bodyPr/>
          <a:lstStyle/>
          <a:p>
            <a:r>
              <a:rPr lang="en-US" dirty="0"/>
              <a:t>Differentiate Between Complaint Processes</a:t>
            </a:r>
          </a:p>
        </p:txBody>
      </p:sp>
      <p:sp>
        <p:nvSpPr>
          <p:cNvPr id="3" name="Content Placeholder 2">
            <a:extLst>
              <a:ext uri="{FF2B5EF4-FFF2-40B4-BE49-F238E27FC236}">
                <a16:creationId xmlns:a16="http://schemas.microsoft.com/office/drawing/2014/main" id="{1DAF0428-2894-443B-AE38-819A137F0C38}"/>
              </a:ext>
            </a:extLst>
          </p:cNvPr>
          <p:cNvSpPr>
            <a:spLocks noGrp="1"/>
          </p:cNvSpPr>
          <p:nvPr>
            <p:ph idx="1"/>
          </p:nvPr>
        </p:nvSpPr>
        <p:spPr/>
        <p:txBody>
          <a:bodyPr/>
          <a:lstStyle/>
          <a:p>
            <a:r>
              <a:rPr lang="en-US" b="1" dirty="0"/>
              <a:t>Emergencies:</a:t>
            </a:r>
          </a:p>
          <a:p>
            <a:pPr lvl="1"/>
            <a:r>
              <a:rPr lang="en-US" dirty="0"/>
              <a:t>An emergency situation is an urgent, unexpected, and usually dangerous situation that requires immediate action. It can pose an immediate risk to health, life, property, or the environment</a:t>
            </a:r>
          </a:p>
          <a:p>
            <a:pPr lvl="1"/>
            <a:r>
              <a:rPr lang="en-US" b="1" dirty="0"/>
              <a:t>All categories of concerns/complaints that are an Emergency should be directed to Campus Police immediately.</a:t>
            </a:r>
          </a:p>
        </p:txBody>
      </p:sp>
    </p:spTree>
    <p:extLst>
      <p:ext uri="{BB962C8B-B14F-4D97-AF65-F5344CB8AC3E}">
        <p14:creationId xmlns:p14="http://schemas.microsoft.com/office/powerpoint/2010/main" val="3848160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B6718-3A84-41C9-842B-50011DE32977}"/>
              </a:ext>
            </a:extLst>
          </p:cNvPr>
          <p:cNvSpPr>
            <a:spLocks noGrp="1"/>
          </p:cNvSpPr>
          <p:nvPr>
            <p:ph type="title"/>
          </p:nvPr>
        </p:nvSpPr>
        <p:spPr/>
        <p:txBody>
          <a:bodyPr/>
          <a:lstStyle/>
          <a:p>
            <a:r>
              <a:rPr lang="en-US" dirty="0"/>
              <a:t>Differentiate Between Complaint Processes</a:t>
            </a:r>
          </a:p>
        </p:txBody>
      </p:sp>
      <p:sp>
        <p:nvSpPr>
          <p:cNvPr id="3" name="Content Placeholder 2">
            <a:extLst>
              <a:ext uri="{FF2B5EF4-FFF2-40B4-BE49-F238E27FC236}">
                <a16:creationId xmlns:a16="http://schemas.microsoft.com/office/drawing/2014/main" id="{1DAF0428-2894-443B-AE38-819A137F0C38}"/>
              </a:ext>
            </a:extLst>
          </p:cNvPr>
          <p:cNvSpPr>
            <a:spLocks noGrp="1"/>
          </p:cNvSpPr>
          <p:nvPr>
            <p:ph idx="1"/>
          </p:nvPr>
        </p:nvSpPr>
        <p:spPr/>
        <p:txBody>
          <a:bodyPr>
            <a:normAutofit fontScale="92500" lnSpcReduction="10000"/>
          </a:bodyPr>
          <a:lstStyle/>
          <a:p>
            <a:r>
              <a:rPr lang="en-US" dirty="0"/>
              <a:t>When should I use the various reporting options:</a:t>
            </a:r>
          </a:p>
          <a:p>
            <a:pPr lvl="1"/>
            <a:r>
              <a:rPr lang="en-US" b="1" dirty="0"/>
              <a:t>Incident Report:</a:t>
            </a:r>
          </a:p>
          <a:p>
            <a:pPr lvl="2"/>
            <a:r>
              <a:rPr lang="en-US" b="1" u="sng" dirty="0"/>
              <a:t>Non-Emergency or Post Emergency </a:t>
            </a:r>
            <a:r>
              <a:rPr lang="en-US" dirty="0"/>
              <a:t>violations of the Student Code of Conduct.</a:t>
            </a:r>
          </a:p>
          <a:p>
            <a:pPr lvl="2"/>
            <a:r>
              <a:rPr lang="en-US" dirty="0"/>
              <a:t>Examples include:  Physical Harm, Harassment, Drugs, Alcohol, Hazing, Safety Violations, Theft, Threat of Harm, Unauthorized Access, Vandalism, Weapons</a:t>
            </a:r>
          </a:p>
          <a:p>
            <a:pPr lvl="1"/>
            <a:r>
              <a:rPr lang="en-US" b="1" dirty="0"/>
              <a:t>Title IX Report:</a:t>
            </a:r>
          </a:p>
          <a:p>
            <a:pPr lvl="2"/>
            <a:r>
              <a:rPr lang="en-US" b="1" u="sng" dirty="0"/>
              <a:t>Non-Emergency or Post Emergency </a:t>
            </a:r>
            <a:r>
              <a:rPr lang="en-US" dirty="0"/>
              <a:t>violations of the Sexual Misconduct Policy.</a:t>
            </a:r>
          </a:p>
          <a:p>
            <a:pPr lvl="2"/>
            <a:r>
              <a:rPr lang="en-US" dirty="0"/>
              <a:t>Examples include:  Dating Violence, Domestic Violence, Sexual Assault, Sexual Penetration Without Consent, Sexual Contact Without Consent, Statutory Sexual Assault, Sexual Exploitation, Sexual Harassment, Stalking </a:t>
            </a:r>
          </a:p>
          <a:p>
            <a:pPr lvl="1"/>
            <a:r>
              <a:rPr lang="en-US" b="1" dirty="0"/>
              <a:t>Student of Concern Report:</a:t>
            </a:r>
          </a:p>
          <a:p>
            <a:pPr lvl="2"/>
            <a:r>
              <a:rPr lang="en-US" b="1" u="sng" dirty="0"/>
              <a:t>Always Non-Emergency</a:t>
            </a:r>
          </a:p>
          <a:p>
            <a:pPr lvl="2"/>
            <a:r>
              <a:rPr lang="en-US" dirty="0"/>
              <a:t>Examples include: prolonged absence from campus, impacts of medical or personal emergencies, resource insecurities, mental health or behavioral concerns, help connecting to resources both on campus or locally</a:t>
            </a:r>
          </a:p>
        </p:txBody>
      </p:sp>
    </p:spTree>
    <p:extLst>
      <p:ext uri="{BB962C8B-B14F-4D97-AF65-F5344CB8AC3E}">
        <p14:creationId xmlns:p14="http://schemas.microsoft.com/office/powerpoint/2010/main" val="1470699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B6718-3A84-41C9-842B-50011DE32977}"/>
              </a:ext>
            </a:extLst>
          </p:cNvPr>
          <p:cNvSpPr>
            <a:spLocks noGrp="1"/>
          </p:cNvSpPr>
          <p:nvPr>
            <p:ph type="title"/>
          </p:nvPr>
        </p:nvSpPr>
        <p:spPr/>
        <p:txBody>
          <a:bodyPr/>
          <a:lstStyle/>
          <a:p>
            <a:r>
              <a:rPr lang="en-US" dirty="0"/>
              <a:t>Managing Student Expectations</a:t>
            </a:r>
          </a:p>
        </p:txBody>
      </p:sp>
      <p:sp>
        <p:nvSpPr>
          <p:cNvPr id="3" name="Content Placeholder 2">
            <a:extLst>
              <a:ext uri="{FF2B5EF4-FFF2-40B4-BE49-F238E27FC236}">
                <a16:creationId xmlns:a16="http://schemas.microsoft.com/office/drawing/2014/main" id="{1DAF0428-2894-443B-AE38-819A137F0C38}"/>
              </a:ext>
            </a:extLst>
          </p:cNvPr>
          <p:cNvSpPr>
            <a:spLocks noGrp="1"/>
          </p:cNvSpPr>
          <p:nvPr>
            <p:ph idx="1"/>
          </p:nvPr>
        </p:nvSpPr>
        <p:spPr/>
        <p:txBody>
          <a:bodyPr>
            <a:normAutofit fontScale="92500"/>
          </a:bodyPr>
          <a:lstStyle/>
          <a:p>
            <a:r>
              <a:rPr lang="en-US" dirty="0"/>
              <a:t>Do not promise a certain outcome to the student.</a:t>
            </a:r>
          </a:p>
          <a:p>
            <a:pPr lvl="1"/>
            <a:endParaRPr lang="en-US" dirty="0"/>
          </a:p>
          <a:p>
            <a:r>
              <a:rPr lang="en-US" dirty="0"/>
              <a:t>We appreciate your help in setting realistic expectations for the process and the potential outcomes.  </a:t>
            </a:r>
          </a:p>
          <a:p>
            <a:endParaRPr lang="en-US" dirty="0"/>
          </a:p>
          <a:p>
            <a:r>
              <a:rPr lang="en-US" dirty="0"/>
              <a:t>If you are not sure – don’t create false expectations for the student. It is better to refer to the correct office rather than give incorrect information.</a:t>
            </a:r>
          </a:p>
          <a:p>
            <a:endParaRPr lang="en-US" dirty="0"/>
          </a:p>
          <a:p>
            <a:r>
              <a:rPr lang="en-US" dirty="0"/>
              <a:t>Remember that some processes have steps that must be done prior to moving on. </a:t>
            </a:r>
          </a:p>
        </p:txBody>
      </p:sp>
    </p:spTree>
    <p:extLst>
      <p:ext uri="{BB962C8B-B14F-4D97-AF65-F5344CB8AC3E}">
        <p14:creationId xmlns:p14="http://schemas.microsoft.com/office/powerpoint/2010/main" val="1583316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88266-8B79-4106-881B-55A654051CE4}"/>
              </a:ext>
            </a:extLst>
          </p:cNvPr>
          <p:cNvSpPr>
            <a:spLocks noGrp="1"/>
          </p:cNvSpPr>
          <p:nvPr>
            <p:ph type="title"/>
          </p:nvPr>
        </p:nvSpPr>
        <p:spPr/>
        <p:txBody>
          <a:bodyPr/>
          <a:lstStyle/>
          <a:p>
            <a:r>
              <a:rPr lang="en-US" dirty="0"/>
              <a:t>Address Need for Due Process</a:t>
            </a:r>
          </a:p>
        </p:txBody>
      </p:sp>
      <p:sp>
        <p:nvSpPr>
          <p:cNvPr id="3" name="Content Placeholder 2">
            <a:extLst>
              <a:ext uri="{FF2B5EF4-FFF2-40B4-BE49-F238E27FC236}">
                <a16:creationId xmlns:a16="http://schemas.microsoft.com/office/drawing/2014/main" id="{C26A6844-7D57-4A37-A3EF-5E96C6F392CC}"/>
              </a:ext>
            </a:extLst>
          </p:cNvPr>
          <p:cNvSpPr>
            <a:spLocks noGrp="1"/>
          </p:cNvSpPr>
          <p:nvPr>
            <p:ph idx="1"/>
          </p:nvPr>
        </p:nvSpPr>
        <p:spPr/>
        <p:txBody>
          <a:bodyPr>
            <a:normAutofit fontScale="85000" lnSpcReduction="20000"/>
          </a:bodyPr>
          <a:lstStyle/>
          <a:p>
            <a:r>
              <a:rPr lang="en-US" dirty="0"/>
              <a:t>What is Due Process?</a:t>
            </a:r>
          </a:p>
          <a:p>
            <a:pPr lvl="1"/>
            <a:r>
              <a:rPr lang="en-US" dirty="0"/>
              <a:t>Fair procedures must be followed before someone accused of wrongdoing is found responsible and punished.  It includes both fair procedure (procedural due process) and a fair outcome (substantive due process).</a:t>
            </a:r>
          </a:p>
          <a:p>
            <a:r>
              <a:rPr lang="en-US" dirty="0"/>
              <a:t>Procedural Due Process</a:t>
            </a:r>
          </a:p>
          <a:p>
            <a:pPr lvl="1"/>
            <a:r>
              <a:rPr lang="en-US" dirty="0"/>
              <a:t>The nature and amount of procedural due process should increase with the severity of the penalty. </a:t>
            </a:r>
          </a:p>
          <a:p>
            <a:r>
              <a:rPr lang="en-US" dirty="0"/>
              <a:t>Substantive Due Process</a:t>
            </a:r>
          </a:p>
          <a:p>
            <a:pPr lvl="1"/>
            <a:r>
              <a:rPr lang="en-US" dirty="0"/>
              <a:t>Making a decision that can be defended rationally (for our purposes: it satisfies some legitimate educational objective).</a:t>
            </a:r>
          </a:p>
          <a:p>
            <a:r>
              <a:rPr lang="en-US" dirty="0"/>
              <a:t>What Does that mean for Us?</a:t>
            </a:r>
          </a:p>
          <a:p>
            <a:pPr lvl="1"/>
            <a:r>
              <a:rPr lang="en-US" dirty="0"/>
              <a:t>Follow our processes/policies</a:t>
            </a:r>
          </a:p>
          <a:p>
            <a:pPr lvl="1"/>
            <a:r>
              <a:rPr lang="en-US" dirty="0"/>
              <a:t>Document the process</a:t>
            </a:r>
          </a:p>
          <a:p>
            <a:pPr lvl="1"/>
            <a:r>
              <a:rPr lang="en-US" dirty="0"/>
              <a:t>Allow students to be “heard” in all cases</a:t>
            </a:r>
          </a:p>
          <a:p>
            <a:pPr lvl="1"/>
            <a:r>
              <a:rPr lang="en-US" dirty="0"/>
              <a:t>Allow students a formal hearing in cases where we are taking away something significant.</a:t>
            </a:r>
          </a:p>
        </p:txBody>
      </p:sp>
    </p:spTree>
    <p:extLst>
      <p:ext uri="{BB962C8B-B14F-4D97-AF65-F5344CB8AC3E}">
        <p14:creationId xmlns:p14="http://schemas.microsoft.com/office/powerpoint/2010/main" val="34256581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cc179ea-7596-4e83-bc6b-31e8213d799d">
      <Terms xmlns="http://schemas.microsoft.com/office/infopath/2007/PartnerControls"/>
    </lcf76f155ced4ddcb4097134ff3c332f>
    <TaxCatchAll xmlns="e57dca22-22d7-41e4-80b7-7956afc03b4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55C963E665BE4A83B3D477E302BAC8" ma:contentTypeVersion="11" ma:contentTypeDescription="Create a new document." ma:contentTypeScope="" ma:versionID="3174f9de490c18c64b12b0c1cc49e606">
  <xsd:schema xmlns:xsd="http://www.w3.org/2001/XMLSchema" xmlns:xs="http://www.w3.org/2001/XMLSchema" xmlns:p="http://schemas.microsoft.com/office/2006/metadata/properties" xmlns:ns2="5cc179ea-7596-4e83-bc6b-31e8213d799d" xmlns:ns3="e57dca22-22d7-41e4-80b7-7956afc03b48" targetNamespace="http://schemas.microsoft.com/office/2006/metadata/properties" ma:root="true" ma:fieldsID="a0860f8560cf3fb40ac4a1f34692f659" ns2:_="" ns3:_="">
    <xsd:import namespace="5cc179ea-7596-4e83-bc6b-31e8213d799d"/>
    <xsd:import namespace="e57dca22-22d7-41e4-80b7-7956afc03b4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c179ea-7596-4e83-bc6b-31e8213d7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56e43f5-357f-4476-8417-d4eeef78d37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7dca22-22d7-41e4-80b7-7956afc03b4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89fb7282-c97e-4eb2-acf5-a68ace050498}" ma:internalName="TaxCatchAll" ma:showField="CatchAllData" ma:web="e57dca22-22d7-41e4-80b7-7956afc03b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AA1D85-8645-4C4F-8CF0-D87525967671}">
  <ds:schemaRefs>
    <ds:schemaRef ds:uri="http://schemas.microsoft.com/office/2006/documentManagement/types"/>
    <ds:schemaRef ds:uri="http://schemas.microsoft.com/office/2006/metadata/properties"/>
    <ds:schemaRef ds:uri="http://purl.org/dc/elements/1.1/"/>
    <ds:schemaRef ds:uri="e57dca22-22d7-41e4-80b7-7956afc03b48"/>
    <ds:schemaRef ds:uri="http://schemas.microsoft.com/office/infopath/2007/PartnerControls"/>
    <ds:schemaRef ds:uri="http://www.w3.org/XML/1998/namespace"/>
    <ds:schemaRef ds:uri="http://schemas.openxmlformats.org/package/2006/metadata/core-properties"/>
    <ds:schemaRef ds:uri="5cc179ea-7596-4e83-bc6b-31e8213d799d"/>
    <ds:schemaRef ds:uri="http://purl.org/dc/dcmitype/"/>
    <ds:schemaRef ds:uri="http://purl.org/dc/terms/"/>
  </ds:schemaRefs>
</ds:datastoreItem>
</file>

<file path=customXml/itemProps2.xml><?xml version="1.0" encoding="utf-8"?>
<ds:datastoreItem xmlns:ds="http://schemas.openxmlformats.org/officeDocument/2006/customXml" ds:itemID="{817A48E2-8AA6-4D3E-A5BB-97B428395FBA}">
  <ds:schemaRefs>
    <ds:schemaRef ds:uri="5cc179ea-7596-4e83-bc6b-31e8213d799d"/>
    <ds:schemaRef ds:uri="e57dca22-22d7-41e4-80b7-7956afc03b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B20D6E9-315B-464D-8109-402788452E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584</TotalTime>
  <Words>1935</Words>
  <Application>Microsoft Office PowerPoint</Application>
  <PresentationFormat>Widescreen</PresentationFormat>
  <Paragraphs>178</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Franklin Gothic Book</vt:lpstr>
      <vt:lpstr>Franklin Gothic Medium</vt:lpstr>
      <vt:lpstr>Helvetica Neue LT W01_55 Roman</vt:lpstr>
      <vt:lpstr>Helvetica Neue LT W01_71488914</vt:lpstr>
      <vt:lpstr>Office Theme</vt:lpstr>
      <vt:lpstr>Student Complaints and Concerns</vt:lpstr>
      <vt:lpstr>Agenda </vt:lpstr>
      <vt:lpstr>Recap of August Session</vt:lpstr>
      <vt:lpstr>Consider Faculty and Staff Process and Form</vt:lpstr>
      <vt:lpstr>General Offices / Contacts</vt:lpstr>
      <vt:lpstr>Differentiate Between Complaint Processes</vt:lpstr>
      <vt:lpstr>Differentiate Between Complaint Processes</vt:lpstr>
      <vt:lpstr>Managing Student Expectations</vt:lpstr>
      <vt:lpstr>Address Need for Due Process</vt:lpstr>
      <vt:lpstr>Use CU Succeed Regarding a Particular Student</vt:lpstr>
      <vt:lpstr>Use CU Succeed Regarding a Particular Student</vt:lpstr>
      <vt:lpstr>Use CU Succeed Regarding a Particular Student</vt:lpstr>
      <vt:lpstr>Review Scenarios</vt:lpstr>
      <vt:lpstr>Next Steps</vt:lpstr>
      <vt:lpstr>Questions and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McNamara, Ryan</dc:creator>
  <cp:lastModifiedBy>Myers, Cori</cp:lastModifiedBy>
  <cp:revision>49</cp:revision>
  <cp:lastPrinted>2023-10-20T17:03:48Z</cp:lastPrinted>
  <dcterms:created xsi:type="dcterms:W3CDTF">2022-07-07T02:19:19Z</dcterms:created>
  <dcterms:modified xsi:type="dcterms:W3CDTF">2023-10-23T13:11:17Z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0x0101006C55C963E665BE4A83B3D477E302BAC8</vt:lpwstr>
  </property>
  <property fmtid="{D5CDD505-2E9C-101B-9397-08002B2CF9AE}" pid="3" name="MediaServiceImageTags">
    <vt:lpwstr/>
  </property>
  <property fmtid="{D5CDD505-2E9C-101B-9397-08002B2CF9AE}" pid="4" name="Order">
    <vt:r8>2400</vt:r8>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bool>false</vt:bool>
  </property>
</Properties>
</file>